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17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</p:sldIdLst>
  <p:sldSz cx="9144000" cy="5143500" type="screen16x9"/>
  <p:notesSz cx="6858000" cy="9144000"/>
  <p:embeddedFontLst>
    <p:embeddedFont>
      <p:font typeface="Archivo Black" panose="020B0A03020202020B04" pitchFamily="34" charset="0"/>
      <p:regular r:id="rId65"/>
    </p:embeddedFont>
    <p:embeddedFont>
      <p:font typeface="Source Sans Pro" panose="020B0503030403020204" pitchFamily="34" charset="0"/>
      <p:regular r:id="rId66"/>
      <p:bold r:id="rId67"/>
      <p:italic r:id="rId68"/>
      <p:boldItalic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>
        <p:scale>
          <a:sx n="178" d="100"/>
          <a:sy n="178" d="100"/>
        </p:scale>
        <p:origin x="-1648" y="-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4:2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24575,'20'0'0,"13"0"0,22 0 0,10 0 0,15 0 0,-11 0 0,17 0 0,15 0 0,-19 0 0,-68 0 0,-8 0 0,4 0 0,1 0 0,2 0 0,1 0 0,-2 0 0,-5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4:3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24575,'70'0'0,"-16"0"0,5 0 0,15 0 0,6 0 0,11 0 0,3 0 0,-23 0 0,2 0 0,0 0 0,-3 0 0,1 0 0,-1 0 0,31 0 0,-4 0 0,-12 0 0,-7 0 0,-23 0 0,-4 0 0,43 0 0,-8 0 0,-3 0 0,-6 0 0,-11 0 0,-9 0 0,-4 0 0,-1 0 0,-4 0 0,-6 0 0,-7 0 0,-8 0 0,-2 0 0,0 0 0,4 0 0,6 0 0,13 0 0,9 0 0,10 0 0,5 0 0,-4 0 0,-2 0 0,-9 0 0,-6 0 0,-9 0 0,-11 0 0,-7 0 0,-2 0 0,5 0 0,8 0 0,6 0 0,6 0 0,9 0 0,6 0 0,5 0 0,-5 0 0,-9 0 0,-9 0 0,-5-2 0,-4-1 0,1-1 0,-3 0 0,-4 2 0,-5-2 0,-5 0 0,-1 2 0,-2 0 0,4 1 0,7-3 0,7 0 0,7 0 0,2 1 0,0 2 0,4-2 0,8-1 0,8-1 0,-1-1 0,-8 3 0,-13 0 0,-6 3 0,-2 0 0,3 0 0,-1 0 0,6 0 0,2 0 0,-2 0 0,-2 0 0,-11 0 0,-6 0 0,-3 0 0,-5 0 0,-3 0 0,-2 0 0,-2 0 0,1 0 0,3 0 0,2 0 0,2 0 0,1 0 0,-1 0 0,4 0 0,3 0 0,7 0 0,3 0 0,1 0 0,3 0 0,0 0 0,4 0 0,3 0 0,-3 0 0,-6 0 0,-6 0 0,-8 0 0,-3 0 0,-2 0 0,3 0 0,4 0 0,4 0 0,6 0 0,5 0 0,7 0 0,10 0 0,9 0 0,4 0 0,-1 0 0,0 0 0,-8 0 0,-1 0 0,-1 0 0,3 0 0,8 0 0,7 0 0,1 0 0,-6 0 0,-6 0 0,-5 0 0,-9 0 0,3 0 0,7 0 0,1 0 0,7 0 0,-8 0 0,-6 0 0,-1 0 0,1 0 0,4 0 0,4 0 0,7 0 0,-1 0 0,-6 2 0,-3 1 0,2 0 0,10 0 0,11-1 0,0 2 0,-5 0 0,-5-1 0,-3-3 0,-1 0 0,-5 0 0,-9 2 0,-8 1 0,-9-1 0,-4 1 0,-6-1 0,-4 0 0,-3 2 0,-4-1 0,1-1 0,2 0 0,-9-1 0,0 0 0,-8 1 0,16-1 0,83 0 0,-10-1 0,2 0 0,4 0 0,-34 0 0,-3 0 0,4 0 0,-3 0 0,18 0 0,-29 0 0,-5-3 0,5-1 0,1-2 0,7 0 0,-1 0 0,-2 0 0,2 2 0,-4 1 0,-7 3 0,-6 0 0,-6 0 0,-4-1 0,3-1 0,2-1 0,3 0 0,5 2 0,19 1 0,33-4 0,-35 2 0,4-1 0,6 1 0,1-1 0,-5 1 0,-2 0 0,-7 1 0,-3 1 0,32 0 0,-23 0 0,-14 0 0,-16 0 0,-7 0 0,1 0 0,3 0 0,6 0 0,4 0 0,0 0 0,0 0 0,4 0 0,-1 0 0,1 0 0,-3 0 0,-4 0 0,3 0 0,2 0 0,4 0 0,2 0 0,-4 0 0,4 0 0,10 0 0,22 0 0,13 0 0,-42 0 0,1 0 0,48 0 0,-6 0 0,2 0 0,0 0 0,-3 0 0,-10 1 0,-6 3 0,-5 2 0,-4 1 0,-3-2 0,-7-2 0,-11-3 0,-3 0 0,-6 0 0,-1 0 0,-4 0 0,0 0 0,1 0 0,0 0 0,-1 0 0,0 0 0,1 0 0,3 0 0,7 0 0,7 0 0,9 0 0,10 3 0,10 4 0,7 1 0,2 0 0,-5-5 0,-14-3 0,-10 0 0,-7 0 0,-3 3 0,3 0 0,4 0 0,6-1 0,10-2 0,5 0 0,5 0 0,-1 0 0,-4 0 0,-7 0 0,-14 0 0,-16 0 0,-15 0 0,-11 0 0,-7 0 0,-2 0 0,1 0 0,0 0 0,1 0 0,4 0 0,4 0 0,7 0 0,1 0 0,-1 0 0,-3 0 0,-10 0 0,-1 0 0,-6 0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5:07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24575,'16'0'0,"-1"0"0,7 0 0,2 0 0,4 0 0,0 0 0,-5 0 0,-1 0 0,-3 0 0,-3 0 0,-1 0 0,-1 0 0,-2 0 0,-1 0 0,-1 0 0,0 0 0,4 0 0,-5 0 0,4 0 0,-5 0 0,2 0 0,1 0 0,-1 0 0,-1 0 0,1 0 0,-1 0 0,1 0 0,-1 0 0,1 0 0,-1 0 0,0 0 0,3 0 0,-5 0 0,6 0 0,-4 0 0,5 0 0,2 0 0,-2 0 0,-2 1 0,-1 1 0,-1 0 0,-1 0 0,-1-1 0,-3-1 0,0 0 0,-1 0 0,-1 0 0,1 0 0,-1 0 0,0 0 0,-1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5:38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6443 7131 24575,'36'0'0,"0"0"0,0 0 0,1 0 0,-1 0 0,0 0 0,0 0 0,1 0 0,-1 0 0,-1 0 0,1 0 0,1 0 0,1 0 0,0 0 0,0 0 0,1 0 0,-2 0 0,1 0 0,-2 0 0,-2 0 0,-1 0-410,4 0 0,-3 0 1,-1 0-1,-1 0 1,0 0-1,1 0 0,0 0 1,2 0 367,-2 0 1,1 0 0,2 0 0,0 0 0,1 0 0,-1 0 0,0 0 0,-1 0 0,-1 0 0,-3 0 0,-2 0 41,8 0 0,-4 0 0,-2 0 0,1 0 0,2 0 0,0 0 0,1 0 0,2 0 0,1 0 0,-2 0 0,-1 0 0,-3 0 0,6 0 0,-3 0 0,-1 0 0,2 0 0,-1 0 0,3 0 0,0 0 0,-3 0 0,-6 0 580,-2 0 1,-3 0-581,13 0 0,-3 0 610,-9 0-610,-3 0 0,1 0 0,2-1 0,0 2 0,5 4 0,1 1 979,0-4 0,1-1-979,-6 3 0,0 1 0,-2-2 0,-2-3 0,-1 0 0,4 0 0,0 0 0,3 0 0,2 0 0,1 0 0,-11 0 0,0 0 0,9 0 0,-1 0 0,5 0 0,-19 0 0,-2 0 0,6 0 0,6 0 0,7 0 0,1 0 0,-4 0 0,2 0 0,3 0 0,-3 0 0,5 0 0,2 0 0,0 0 0,-1 0 0,-4 0-148,0 0 0,-3 0 0,-1 0 1,5 0 147,-3 0 0,4 0 0,2 0 0,1 0 0,-2 0 0,-2 0 0,-4 0 0,6 0 0,-5 0 0,3 0 0,0 0 0,3 0 0,1 0 0,-1 0 0,-6 0 0,8 0 0,-4 0 0,-7 0 0,1 0 0,1 0 0,6 1 0,2-1 0,-3-1 0,1-5 0,0 0 0,-4 5 0,4 1 0,-1 0 0,-3-2 0,5-4 0,0 1 0,-5 3 0,3 2 0,0 1 0,-2 0 0,-3-1 0,-1 0 0,3 0-547,0 0 1,5 0 0,2 0 0,1 0 0,-1 0 0,-4 0 544,4 0 1,-4 0 0,1 0-1,4 0 2,-9 0 0,2 0 0,3 0 0,0 0 0,1 0 0,-2 0 0,-1 0 0,-4 0 0,8 0 0,-4 0 0,0 0 0,4 0 0,-4 0 0,3 0 0,2 0 0,1 0 0,0 0 0,-2 0 0,-2 0 0,2 0 0,-3 0 0,-1 0 0,1 0 0,3 0 0,-3 0 0,2 0 0,2 0 0,1 0 0,0 0 0,-1 0 0,-1 0 0,-2 0 0,-1 0 0,-2 0 0,-1 0 0,0 0 0,0 0 0,2 0 0,1 0 0,2 0 0,1 0 0,0 0 0,-1 0 0,-3 0 0,-2 0-17,3 0 0,-5 0 0,0 0 0,3 0 17,2 0 0,3 0 0,0 0 0,-1 0 0,-5 0 0,-4 0 0,-3 0 0,1 0 0,3 0 0,4 0 0,-2 0 0,-4 0 0,0 0 0,0 0 0,7 0 0,5 0 0,-4 0 0,-3 0 0,0 0 0,4 0 0,3 0 0,-5 0 0,-6 0 0,-3 0 246,6 0 0,-2 0-246,-8 0 0,-2 0 0,10 0 0,-5 0 0,7 0 0,2 0 0,-2 0 0,1 0 0,-1 0 0,3 0 0,-3 0 0,3 0 0,2 0 0,-2 0 0,-3 0 0,2 0 0,-3 0 0,0 0 1092,-1 0 0,0 0 0,-3 0-1047,-5 0 0,1 0-45,4 0 0,4 0 0,-2 0 0,2 0 0,2 0 0,-2 0 0,3 0 0,1 0 0,-2 0 0,0 0 0,-1 0 0,2 0 0,-2-3 0,3-1 0,1 0 0,-2 0 0,-3 1 0,-1 1 0,-3 1 0,2-1 21,2-2 0,2-1 0,-1 0 0,-6 2-21,7 3 0,6 1 0,0-2 0,-3-11 0,2 10 0,1 1 0,-12-4 0,-1-2 0,8 1 0,2 1 0,-5 3 0,2 1 0,2-3 0,4-1 0,-1 2 0,-6 2 0,0 2 0,4-1-547,-2 0 1,5 0 0,2 0 0,2 0 0,-2 0 0,-2 0 438,-2 0 0,-3 0 0,1 0 0,0 0 0,4 0 108,-5 0 0,2 0 0,2 0 0,1 0 0,1 0 0,-1 0 0,-1 0 0,-2 0 0,-3 0 0,4 0 0,-3 0 0,-1 0 0,0 0 0,2 0 0,2 0 0,4 0 0,0 0 0,-1 0 0,-3 0 0,-5 0 0,8 0 0,-4 0 0,-4 0 0,1 0 0,-6 0 0,0 0 0,4 0 0,-5 0 0,-18 0 0,19 0 0,3 0 3276,-9 0-3006,16 0 1,4 0-271,-19 0 0,-1 0 0,15 0 0,2 0 0,-9 0 0,-2 0 0,-3 0 0,-1 0 0,10 0 0,0 0 0,-8 0 0,2 0 0,2 0 0,4 0 0,0 0 0,-1 0 0,1 0 0,-3 0 0,5 0 0,-2 0 0,5 0 0,1 0 0,-1 0 0,-2 0 0,0 0 0,-3 0 0,1 0 0,4 0-410,-7 0 0,2 0 1,3 0-1,1 0 1,0 0-1,0 0 0,-1 0 1,-3 0 207,3 0 1,-2 0 0,-1 0-1,0 0 1,1 0 0,2 0 201,1 0 0,2 0 0,2 0 0,0 0 0,0 0 0,-1 0 0,-1 0 0,-4 0-48,4 0 0,-3 0 0,-1 0 1,-1 0-1,1 0 48,4 0 0,1 0 0,-1 0 0,-1 0 0,-4 0 0,-3 0 0,-2 0 0,0 0 0,2 0 0,2 0 0,-2 0 0,-3 0 0,-1 0 0,0 0 0,3 0 0,6 0 0,-1 0 0,-4 0 0,-4 0 0,-1 0 0,9 0 0,4 0 0,-4 0 0,-7 0 0,0 0 0,5 0 0,5 0 0,-2 0 0,-6 0 0,-1 0 0,2 0 0,3 0 0,2 0 0,1 0 0,-2 0 0,1 0 0,-2 0 0,2 0 0,-4 0 0,2 0 0,-1 0 0,-2 0 0,7 0 0,-3 0 0,-8 0 0,-5 0 0,-2 0 0,-18 0 0,12 0 3276,-9 0-2134,9 0-1066,-12 0 1,0 0-1,0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4:2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24575,'20'0'0,"13"0"0,22 0 0,10 0 0,15 0 0,-11 0 0,17 0 0,15 0 0,-19 0 0,-68 0 0,-8 0 0,4 0 0,1 0 0,2 0 0,1 0 0,-2 0 0,-5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4:3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24575,'70'0'0,"-16"0"0,5 0 0,15 0 0,6 0 0,11 0 0,3 0 0,-23 0 0,2 0 0,0 0 0,-3 0 0,1 0 0,-1 0 0,31 0 0,-4 0 0,-12 0 0,-7 0 0,-23 0 0,-4 0 0,43 0 0,-8 0 0,-3 0 0,-6 0 0,-11 0 0,-9 0 0,-4 0 0,-1 0 0,-4 0 0,-6 0 0,-7 0 0,-8 0 0,-2 0 0,0 0 0,4 0 0,6 0 0,13 0 0,9 0 0,10 0 0,5 0 0,-4 0 0,-2 0 0,-9 0 0,-6 0 0,-9 0 0,-11 0 0,-7 0 0,-2 0 0,5 0 0,8 0 0,6 0 0,6 0 0,9 0 0,6 0 0,5 0 0,-5 0 0,-9 0 0,-9 0 0,-5-2 0,-4-1 0,1-1 0,-3 0 0,-4 2 0,-5-2 0,-5 0 0,-1 2 0,-2 0 0,4 1 0,7-3 0,7 0 0,7 0 0,2 1 0,0 2 0,4-2 0,8-1 0,8-1 0,-1-1 0,-8 3 0,-13 0 0,-6 3 0,-2 0 0,3 0 0,-1 0 0,6 0 0,2 0 0,-2 0 0,-2 0 0,-11 0 0,-6 0 0,-3 0 0,-5 0 0,-3 0 0,-2 0 0,-2 0 0,1 0 0,3 0 0,2 0 0,2 0 0,1 0 0,-1 0 0,4 0 0,3 0 0,7 0 0,3 0 0,1 0 0,3 0 0,0 0 0,4 0 0,3 0 0,-3 0 0,-6 0 0,-6 0 0,-8 0 0,-3 0 0,-2 0 0,3 0 0,4 0 0,4 0 0,6 0 0,5 0 0,7 0 0,10 0 0,9 0 0,4 0 0,-1 0 0,0 0 0,-8 0 0,-1 0 0,-1 0 0,3 0 0,8 0 0,7 0 0,1 0 0,-6 0 0,-6 0 0,-5 0 0,-9 0 0,3 0 0,7 0 0,1 0 0,7 0 0,-8 0 0,-6 0 0,-1 0 0,1 0 0,4 0 0,4 0 0,7 0 0,-1 0 0,-6 2 0,-3 1 0,2 0 0,10 0 0,11-1 0,0 2 0,-5 0 0,-5-1 0,-3-3 0,-1 0 0,-5 0 0,-9 2 0,-8 1 0,-9-1 0,-4 1 0,-6-1 0,-4 0 0,-3 2 0,-4-1 0,1-1 0,2 0 0,-9-1 0,0 0 0,-8 1 0,16-1 0,83 0 0,-10-1 0,2 0 0,4 0 0,-34 0 0,-3 0 0,4 0 0,-3 0 0,18 0 0,-29 0 0,-5-3 0,5-1 0,1-2 0,7 0 0,-1 0 0,-2 0 0,2 2 0,-4 1 0,-7 3 0,-6 0 0,-6 0 0,-4-1 0,3-1 0,2-1 0,3 0 0,5 2 0,19 1 0,33-4 0,-35 2 0,4-1 0,6 1 0,1-1 0,-5 1 0,-2 0 0,-7 1 0,-3 1 0,32 0 0,-23 0 0,-14 0 0,-16 0 0,-7 0 0,1 0 0,3 0 0,6 0 0,4 0 0,0 0 0,0 0 0,4 0 0,-1 0 0,1 0 0,-3 0 0,-4 0 0,3 0 0,2 0 0,4 0 0,2 0 0,-4 0 0,4 0 0,10 0 0,22 0 0,13 0 0,-42 0 0,1 0 0,48 0 0,-6 0 0,2 0 0,0 0 0,-3 0 0,-10 1 0,-6 3 0,-5 2 0,-4 1 0,-3-2 0,-7-2 0,-11-3 0,-3 0 0,-6 0 0,-1 0 0,-4 0 0,0 0 0,1 0 0,0 0 0,-1 0 0,0 0 0,1 0 0,3 0 0,7 0 0,7 0 0,9 0 0,10 3 0,10 4 0,7 1 0,2 0 0,-5-5 0,-14-3 0,-10 0 0,-7 0 0,-3 3 0,3 0 0,4 0 0,6-1 0,10-2 0,5 0 0,5 0 0,-1 0 0,-4 0 0,-7 0 0,-14 0 0,-16 0 0,-15 0 0,-11 0 0,-7 0 0,-2 0 0,1 0 0,0 0 0,1 0 0,4 0 0,4 0 0,7 0 0,1 0 0,-1 0 0,-3 0 0,-10 0 0,-1 0 0,-6 0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8:55:07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24575,'16'0'0,"-1"0"0,7 0 0,2 0 0,4 0 0,0 0 0,-5 0 0,-1 0 0,-3 0 0,-3 0 0,-1 0 0,-1 0 0,-2 0 0,-1 0 0,-1 0 0,0 0 0,4 0 0,-5 0 0,4 0 0,-5 0 0,2 0 0,1 0 0,-1 0 0,-1 0 0,1 0 0,-1 0 0,1 0 0,-1 0 0,1 0 0,-1 0 0,0 0 0,3 0 0,-5 0 0,6 0 0,-4 0 0,5 0 0,2 0 0,-2 0 0,-2 1 0,-1 1 0,-1 0 0,-1 0 0,-1-1 0,-3-1 0,0 0 0,-1 0 0,-1 0 0,1 0 0,-1 0 0,0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emnlp-main.698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4.11192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4.11192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4.11192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4.11192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4.11192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2e778a3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82e778a3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6032d8656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6032d8656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58c9d016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458c9d016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83acefee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83acefee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6032d86566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6032d86566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6032d8656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6032d8656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6032d8656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6032d8656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27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6032d86566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6032d86566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6032d865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6032d865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6032d8656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6032d8656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6597797f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6597797f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6032d8656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6032d8656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6032d8656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6032d8656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6032d8656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6032d8656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https://aclanthology.org/2020.emnlp-main.698.pdf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Fig. 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56597797f9_1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56597797f9_1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6032d8656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6032d8656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users with number of ratings greater than 5 and items with number of ratings greater than 10 in the </a:t>
            </a:r>
            <a:r>
              <a:rPr lang="en" sz="1600" b="1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Amazon</a:t>
            </a:r>
            <a:r>
              <a:rPr lang="en" sz="1600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dataset.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CG，cumulative gain</a:t>
            </a:r>
            <a:b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DCG，Discounted cumulative gain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IDCG，ideal Discounted cumulative gain 理想的DCG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NDCG，Normalized Discounted cumulative gain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首先对</a:t>
            </a:r>
            <a:r>
              <a:rPr lang="en" b="1">
                <a:solidFill>
                  <a:schemeClr val="dk1"/>
                </a:solidFill>
              </a:rPr>
              <a:t>语料库</a:t>
            </a:r>
            <a:r>
              <a:rPr lang="en">
                <a:solidFill>
                  <a:schemeClr val="dk1"/>
                </a:solidFill>
              </a:rPr>
              <a:t>中所有相关文档的相关性排序，再通过位置 </a:t>
            </a:r>
            <a:r>
              <a:rPr lang="en" sz="1200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生成最大可能的 DCG ，也称为理想 DCG (IDCG)。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55A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6032d8656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6032d8656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97d66075d9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97d66075d9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56597797f9_1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56597797f9_1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869c4d19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869c4d19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869c4d191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869c4d191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58c9d01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458c9d01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https://arxiv.org/pdf/1804.11192.pdf</a:t>
            </a:r>
            <a:br>
              <a:rPr lang="en"/>
            </a:br>
            <a:r>
              <a:rPr lang="en"/>
              <a:t>p.23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6032d8656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26032d8656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869c4d191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2869c4d191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6032d8656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26032d8656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869c4d191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869c4d191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869c4d191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2869c4d191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97783d73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97783d73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97d66075d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97d66075d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97d66075d9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297d66075d9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297783d737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297783d737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2869c4d191c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2869c4d191c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032d8656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6032d86566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https://arxiv.org/pdf/1804.11192.pdf</a:t>
            </a:r>
            <a:br>
              <a:rPr lang="en"/>
            </a:br>
            <a:r>
              <a:rPr lang="en"/>
              <a:t>p.23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97783d73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297783d73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82e778a37e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282e778a37e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869c4d191c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2869c4d191c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97783d737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297783d737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FMR measures whether a generated explanation contains the feature in the ground-truth.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feature是否包含在內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FCR is computed as the number of distinct features contained in all the generated explanations, divided by the total number of features in the whole dataset.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包含了多少feature在生成句中（feature是全部有多少個）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DIV measures the intersection of features between any two generated explanations.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任二生成句中，重疊的feature的比例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97d66075d9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297d66075d9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FMR measures whether a generated explanation contains the feature in the ground-truth.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feature是否包含在內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FCR is computed as the number of distinct features contained in all the generated explanations, divided by the total number of features in the whole dataset.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包含了多少feature在生成句中（feature是全部有多少個）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DIV measures the intersection of features between any two generated explanations.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任二生成句中，重疊的feature的比例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7802f9ffd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27802f9ffd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users with number of ratings greater than 5 and items with number of ratings greater than 10 in the </a:t>
            </a:r>
            <a:r>
              <a:rPr lang="en" sz="1600" b="1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Amazon</a:t>
            </a:r>
            <a:r>
              <a:rPr lang="en" sz="1600">
                <a:solidFill>
                  <a:srgbClr val="455A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dataset.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CG，cumulative gain</a:t>
            </a:r>
            <a:b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DCG，Discounted cumulative gain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IDCG，ideal Discounted cumulative gain 理想的DCG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NDCG，Normalized Discounted cumulative gain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首先对</a:t>
            </a:r>
            <a:r>
              <a:rPr lang="en" b="1">
                <a:solidFill>
                  <a:schemeClr val="dk1"/>
                </a:solidFill>
              </a:rPr>
              <a:t>语料库</a:t>
            </a:r>
            <a:r>
              <a:rPr lang="en">
                <a:solidFill>
                  <a:schemeClr val="dk1"/>
                </a:solidFill>
              </a:rPr>
              <a:t>中所有相关文档的相关性排序，再通过位置 </a:t>
            </a:r>
            <a:r>
              <a:rPr lang="en" sz="1200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生成最大可能的 DCG ，也称为理想 DCG (IDCG)。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55A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282e778a37e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282e778a37e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97783d737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297783d737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82e778a37e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82e778a37e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Generalized Matrix Factorization (GMF)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MF non-neural所以用GMF.DNN展示實用性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B = 0.2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82e778a37e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82e778a37e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Generalized Matrix Factorization (GMF)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MF non-neural所以用GMF.DNN展示實用性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B = 0.2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20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032d865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6032d8656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https://arxiv.org/pdf/1804.11192.pdf</a:t>
            </a:r>
            <a:br>
              <a:rPr lang="en" dirty="0"/>
            </a:br>
            <a:r>
              <a:rPr lang="en" dirty="0"/>
              <a:t>p.23</a:t>
            </a: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26032d8656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26032d8656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Generalized Matrix Factorization (GMF)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MF non-neural所以用GMF.DNN展示實用性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B = 0.2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56597797f9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256597797f9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6032d8656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26032d8656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6032d8656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6032d8656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56597797f9_1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256597797f9_1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588a65e274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2588a65e274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22f061866d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22f061866d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282e778a37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282e778a37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Generalized Matrix Factorization (GMF)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MF non-neural所以用GMF.DNN展示實用性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93939"/>
                </a:solidFill>
                <a:highlight>
                  <a:srgbClr val="FAF7EF"/>
                </a:highlight>
                <a:latin typeface="Verdana"/>
                <a:ea typeface="Verdana"/>
                <a:cs typeface="Verdana"/>
                <a:sym typeface="Verdana"/>
              </a:rPr>
              <a:t>B = 0.2</a:t>
            </a:r>
            <a:endParaRPr sz="1050">
              <a:solidFill>
                <a:srgbClr val="393939"/>
              </a:solidFill>
              <a:highlight>
                <a:srgbClr val="FAF7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2831923b8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2831923b8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82e778a37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282e778a37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7d66075d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97d66075d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https://arxiv.org/pdf/1804.11192.pdf</a:t>
            </a:r>
            <a:br>
              <a:rPr lang="en"/>
            </a:br>
            <a:r>
              <a:rPr lang="en"/>
              <a:t>p.23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588a65e27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2588a65e27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22f061866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22f061866d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2588a65e27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2588a65e27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7783d73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97783d73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https://arxiv.org/pdf/1804.11192.pdf</a:t>
            </a:r>
            <a:br>
              <a:rPr lang="en"/>
            </a:br>
            <a:r>
              <a:rPr lang="en"/>
              <a:t>p.23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56597797f9_1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56597797f9_1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56597797f9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56597797f9_1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307100" y="1553313"/>
            <a:ext cx="6529800" cy="13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2404050" y="3017188"/>
            <a:ext cx="43359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10800000" flipH="1">
            <a:off x="-129600" y="-2431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10800000"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11698" y="1189720"/>
            <a:ext cx="1611834" cy="2764066"/>
            <a:chOff x="587948" y="1365933"/>
            <a:chExt cx="1611834" cy="2764066"/>
          </a:xfrm>
        </p:grpSpPr>
        <p:sp>
          <p:nvSpPr>
            <p:cNvPr id="109" name="Google Shape;109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 flipH="1">
            <a:off x="7420473" y="1189720"/>
            <a:ext cx="1611834" cy="2764066"/>
            <a:chOff x="587948" y="1365933"/>
            <a:chExt cx="1611834" cy="2764066"/>
          </a:xfrm>
        </p:grpSpPr>
        <p:sp>
          <p:nvSpPr>
            <p:cNvPr id="115" name="Google Shape;115;p11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990832" y="4061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1289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 flipH="1">
            <a:off x="824310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-21557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 flipH="1">
            <a:off x="-103847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-21932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8280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 flipH="1">
            <a:off x="833802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1808025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14"/>
          <p:cNvCxnSpPr/>
          <p:nvPr/>
        </p:nvCxnSpPr>
        <p:spPr>
          <a:xfrm>
            <a:off x="796200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4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1808025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1808025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4"/>
          <p:cNvCxnSpPr/>
          <p:nvPr/>
        </p:nvCxnSpPr>
        <p:spPr>
          <a:xfrm>
            <a:off x="796200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1808025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9"/>
          </p:nvPr>
        </p:nvSpPr>
        <p:spPr>
          <a:xfrm>
            <a:off x="1808025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14"/>
          <p:cNvCxnSpPr/>
          <p:nvPr/>
        </p:nvCxnSpPr>
        <p:spPr>
          <a:xfrm>
            <a:off x="796200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4"/>
          <p:cNvSpPr txBox="1">
            <a:spLocks noGrp="1"/>
          </p:cNvSpPr>
          <p:nvPr>
            <p:ph type="title" idx="13" hasCustomPrompt="1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4"/>
          </p:nvPr>
        </p:nvSpPr>
        <p:spPr>
          <a:xfrm>
            <a:off x="5995500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5"/>
          </p:nvPr>
        </p:nvSpPr>
        <p:spPr>
          <a:xfrm>
            <a:off x="5995500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14"/>
          <p:cNvCxnSpPr/>
          <p:nvPr/>
        </p:nvCxnSpPr>
        <p:spPr>
          <a:xfrm>
            <a:off x="4983675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 txBox="1">
            <a:spLocks noGrp="1"/>
          </p:cNvSpPr>
          <p:nvPr>
            <p:ph type="title" idx="16" hasCustomPrompt="1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7"/>
          </p:nvPr>
        </p:nvSpPr>
        <p:spPr>
          <a:xfrm>
            <a:off x="5995500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8"/>
          </p:nvPr>
        </p:nvSpPr>
        <p:spPr>
          <a:xfrm>
            <a:off x="5995500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1" name="Google Shape;151;p14"/>
          <p:cNvCxnSpPr/>
          <p:nvPr/>
        </p:nvCxnSpPr>
        <p:spPr>
          <a:xfrm>
            <a:off x="4983675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4"/>
          <p:cNvSpPr txBox="1">
            <a:spLocks noGrp="1"/>
          </p:cNvSpPr>
          <p:nvPr>
            <p:ph type="title" idx="19" hasCustomPrompt="1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20"/>
          </p:nvPr>
        </p:nvSpPr>
        <p:spPr>
          <a:xfrm>
            <a:off x="5995500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1"/>
          </p:nvPr>
        </p:nvSpPr>
        <p:spPr>
          <a:xfrm>
            <a:off x="5995500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4"/>
          <p:cNvCxnSpPr/>
          <p:nvPr/>
        </p:nvCxnSpPr>
        <p:spPr>
          <a:xfrm>
            <a:off x="4983675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4"/>
          <p:cNvSpPr/>
          <p:nvPr/>
        </p:nvSpPr>
        <p:spPr>
          <a:xfrm>
            <a:off x="8597550" y="478752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-1489975" y="-1548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-154675" y="486582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7200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2"/>
          </p:nvPr>
        </p:nvSpPr>
        <p:spPr>
          <a:xfrm>
            <a:off x="87705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3"/>
          </p:nvPr>
        </p:nvSpPr>
        <p:spPr>
          <a:xfrm>
            <a:off x="335775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4"/>
          </p:nvPr>
        </p:nvSpPr>
        <p:spPr>
          <a:xfrm>
            <a:off x="351480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5"/>
          </p:nvPr>
        </p:nvSpPr>
        <p:spPr>
          <a:xfrm>
            <a:off x="59955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6"/>
          </p:nvPr>
        </p:nvSpPr>
        <p:spPr>
          <a:xfrm>
            <a:off x="615255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-179100" y="9070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-1596800" y="-16809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 rot="10800000">
            <a:off x="8813100" y="38816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4240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-1575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2902650" y="3593475"/>
            <a:ext cx="333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1884900" y="1660175"/>
            <a:ext cx="5374200" cy="18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587948" y="1650882"/>
            <a:ext cx="1178434" cy="2421967"/>
            <a:chOff x="587948" y="1650882"/>
            <a:chExt cx="1178434" cy="2421967"/>
          </a:xfrm>
        </p:grpSpPr>
        <p:sp>
          <p:nvSpPr>
            <p:cNvPr id="185" name="Google Shape;185;p16"/>
            <p:cNvSpPr/>
            <p:nvPr/>
          </p:nvSpPr>
          <p:spPr>
            <a:xfrm>
              <a:off x="5879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457432" y="2537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695557" y="400435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7377621" y="1650882"/>
            <a:ext cx="1178434" cy="2421967"/>
            <a:chOff x="7377621" y="1650882"/>
            <a:chExt cx="1178434" cy="2421967"/>
          </a:xfrm>
        </p:grpSpPr>
        <p:sp>
          <p:nvSpPr>
            <p:cNvPr id="191" name="Google Shape;191;p16"/>
            <p:cNvSpPr/>
            <p:nvPr/>
          </p:nvSpPr>
          <p:spPr>
            <a:xfrm flipH="1">
              <a:off x="8370748" y="26053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 flipH="1">
              <a:off x="7686586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>
              <a:off x="7615746" y="2537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>
              <a:off x="7914011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>
              <a:off x="7377621" y="400435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_1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7200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1"/>
          </p:nvPr>
        </p:nvSpPr>
        <p:spPr>
          <a:xfrm>
            <a:off x="7200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17"/>
          <p:cNvSpPr/>
          <p:nvPr/>
        </p:nvSpPr>
        <p:spPr>
          <a:xfrm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 flipH="1">
            <a:off x="8332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 flipH="1">
            <a:off x="3232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flipH="1">
            <a:off x="84240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"/>
          </p:nvPr>
        </p:nvSpPr>
        <p:spPr>
          <a:xfrm>
            <a:off x="72000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2"/>
          </p:nvPr>
        </p:nvSpPr>
        <p:spPr>
          <a:xfrm>
            <a:off x="87705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3"/>
          </p:nvPr>
        </p:nvSpPr>
        <p:spPr>
          <a:xfrm>
            <a:off x="335775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4"/>
          </p:nvPr>
        </p:nvSpPr>
        <p:spPr>
          <a:xfrm>
            <a:off x="351480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ubTitle" idx="5"/>
          </p:nvPr>
        </p:nvSpPr>
        <p:spPr>
          <a:xfrm>
            <a:off x="599550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6"/>
          </p:nvPr>
        </p:nvSpPr>
        <p:spPr>
          <a:xfrm>
            <a:off x="615255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7"/>
          </p:nvPr>
        </p:nvSpPr>
        <p:spPr>
          <a:xfrm>
            <a:off x="720000" y="37383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8"/>
          </p:nvPr>
        </p:nvSpPr>
        <p:spPr>
          <a:xfrm>
            <a:off x="877050" y="40827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9"/>
          </p:nvPr>
        </p:nvSpPr>
        <p:spPr>
          <a:xfrm>
            <a:off x="3357750" y="37383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13"/>
          </p:nvPr>
        </p:nvSpPr>
        <p:spPr>
          <a:xfrm>
            <a:off x="3514800" y="40827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4"/>
          </p:nvPr>
        </p:nvSpPr>
        <p:spPr>
          <a:xfrm>
            <a:off x="5995500" y="37383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15"/>
          </p:nvPr>
        </p:nvSpPr>
        <p:spPr>
          <a:xfrm>
            <a:off x="6152550" y="40827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flipH="1">
            <a:off x="-1772950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 flipH="1">
            <a:off x="869225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1"/>
          </p:nvPr>
        </p:nvSpPr>
        <p:spPr>
          <a:xfrm>
            <a:off x="975650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2"/>
          </p:nvPr>
        </p:nvSpPr>
        <p:spPr>
          <a:xfrm>
            <a:off x="1132700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3"/>
          </p:nvPr>
        </p:nvSpPr>
        <p:spPr>
          <a:xfrm>
            <a:off x="5739838" y="19867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4"/>
          </p:nvPr>
        </p:nvSpPr>
        <p:spPr>
          <a:xfrm>
            <a:off x="5896888" y="233115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5"/>
          </p:nvPr>
        </p:nvSpPr>
        <p:spPr>
          <a:xfrm>
            <a:off x="975650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6"/>
          </p:nvPr>
        </p:nvSpPr>
        <p:spPr>
          <a:xfrm>
            <a:off x="1132700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7"/>
          </p:nvPr>
        </p:nvSpPr>
        <p:spPr>
          <a:xfrm>
            <a:off x="5739838" y="36621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8"/>
          </p:nvPr>
        </p:nvSpPr>
        <p:spPr>
          <a:xfrm>
            <a:off x="5896888" y="40065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/>
          <p:nvPr/>
        </p:nvSpPr>
        <p:spPr>
          <a:xfrm flipH="1">
            <a:off x="7914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710125"/>
            <a:ext cx="27516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2087419"/>
            <a:ext cx="25746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268425"/>
            <a:ext cx="2484600" cy="13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961588" y="2268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and text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 hasCustomPrompt="1"/>
          </p:nvPr>
        </p:nvSpPr>
        <p:spPr>
          <a:xfrm>
            <a:off x="4449352" y="7749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1"/>
          </p:nvPr>
        </p:nvSpPr>
        <p:spPr>
          <a:xfrm>
            <a:off x="4267200" y="1327213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 idx="2" hasCustomPrompt="1"/>
          </p:nvPr>
        </p:nvSpPr>
        <p:spPr>
          <a:xfrm>
            <a:off x="4449352" y="21024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9" name="Google Shape;249;p21"/>
          <p:cNvSpPr txBox="1">
            <a:spLocks noGrp="1"/>
          </p:cNvSpPr>
          <p:nvPr>
            <p:ph type="subTitle" idx="3"/>
          </p:nvPr>
        </p:nvSpPr>
        <p:spPr>
          <a:xfrm>
            <a:off x="4267200" y="2655121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title" idx="4" hasCustomPrompt="1"/>
          </p:nvPr>
        </p:nvSpPr>
        <p:spPr>
          <a:xfrm>
            <a:off x="4449352" y="3431229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5"/>
          </p:nvPr>
        </p:nvSpPr>
        <p:spPr>
          <a:xfrm>
            <a:off x="4267200" y="3980364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3719525" y="1189720"/>
            <a:ext cx="642045" cy="3221266"/>
            <a:chOff x="587948" y="1365933"/>
            <a:chExt cx="642045" cy="3221266"/>
          </a:xfrm>
        </p:grpSpPr>
        <p:sp>
          <p:nvSpPr>
            <p:cNvPr id="253" name="Google Shape;253;p21"/>
            <p:cNvSpPr/>
            <p:nvPr/>
          </p:nvSpPr>
          <p:spPr>
            <a:xfrm>
              <a:off x="587948" y="24529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924032" y="45187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7573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1"/>
          <p:cNvSpPr/>
          <p:nvPr/>
        </p:nvSpPr>
        <p:spPr>
          <a:xfrm>
            <a:off x="7456600" y="-2033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8780950" y="636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rot="10800000" flipH="1">
            <a:off x="-15661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0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5883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1"/>
          </p:nvPr>
        </p:nvSpPr>
        <p:spPr>
          <a:xfrm>
            <a:off x="720000" y="2082513"/>
            <a:ext cx="24084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-1423925" y="4156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135950" y="4348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8424000" y="1152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5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1">
  <p:cSld name="CUSTOM_5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subTitle" idx="1"/>
          </p:nvPr>
        </p:nvSpPr>
        <p:spPr>
          <a:xfrm>
            <a:off x="7200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 flipH="1">
            <a:off x="-1125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9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1"/>
          </p:nvPr>
        </p:nvSpPr>
        <p:spPr>
          <a:xfrm>
            <a:off x="720000" y="1485900"/>
            <a:ext cx="4383000" cy="3117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marL="457200" lvl="0" indent="-330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-1334800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1088375" y="2222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 flipH="1">
            <a:off x="-1125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8437425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/>
          <p:nvPr/>
        </p:nvSpPr>
        <p:spPr>
          <a:xfrm flipH="1">
            <a:off x="-1772950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"/>
          <p:cNvSpPr/>
          <p:nvPr/>
        </p:nvSpPr>
        <p:spPr>
          <a:xfrm flipH="1">
            <a:off x="869225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6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6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 flipH="1">
            <a:off x="-1303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 flipH="1">
            <a:off x="52669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/>
          <p:nvPr/>
        </p:nvSpPr>
        <p:spPr>
          <a:xfrm flipH="1"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ctrTitle"/>
          </p:nvPr>
        </p:nvSpPr>
        <p:spPr>
          <a:xfrm>
            <a:off x="720000" y="738975"/>
            <a:ext cx="388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1"/>
          </p:nvPr>
        </p:nvSpPr>
        <p:spPr>
          <a:xfrm>
            <a:off x="720000" y="1654150"/>
            <a:ext cx="3236400" cy="12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7"/>
          <p:cNvSpPr/>
          <p:nvPr/>
        </p:nvSpPr>
        <p:spPr>
          <a:xfrm flipH="1">
            <a:off x="7561500" y="2222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720000" y="3547875"/>
            <a:ext cx="32364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illustrations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r>
              <a:rPr lang="en"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27"/>
          <p:cNvSpPr/>
          <p:nvPr/>
        </p:nvSpPr>
        <p:spPr>
          <a:xfrm flipH="1">
            <a:off x="-130325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8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/>
          <p:nvPr/>
        </p:nvSpPr>
        <p:spPr>
          <a:xfrm>
            <a:off x="-168285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842162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759872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876497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7176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-13197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981625" y="1609725"/>
            <a:ext cx="3261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2"/>
          </p:nvPr>
        </p:nvSpPr>
        <p:spPr>
          <a:xfrm>
            <a:off x="4901081" y="1609725"/>
            <a:ext cx="3261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467700" y="32656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60800" y="3610000"/>
            <a:ext cx="244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47775" y="32656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40872" y="3610000"/>
            <a:ext cx="244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-63450" y="2469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flipH="1">
            <a:off x="365100" y="-347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flipH="1"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4351950" y="49141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771250" y="2469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003100" y="-347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4219772" y="1550869"/>
            <a:ext cx="704474" cy="1564717"/>
            <a:chOff x="1114309" y="1879482"/>
            <a:chExt cx="704474" cy="1564717"/>
          </a:xfrm>
        </p:grpSpPr>
        <p:sp>
          <p:nvSpPr>
            <p:cNvPr id="49" name="Google Shape;49;p5"/>
            <p:cNvSpPr/>
            <p:nvPr/>
          </p:nvSpPr>
          <p:spPr>
            <a:xfrm>
              <a:off x="1417934" y="18794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533632" y="33757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114309" y="2565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747957" y="24327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8274150" y="-18050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8773013" y="44988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 rot="10800000" flipH="1">
            <a:off x="8004863" y="475387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10800000" flipH="1">
            <a:off x="-1555650" y="-18050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rot="10800000">
            <a:off x="-139012" y="44988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10800000">
            <a:off x="289538" y="475387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2121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153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3107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7092698" y="961120"/>
            <a:ext cx="1397509" cy="3373666"/>
            <a:chOff x="1197548" y="1137333"/>
            <a:chExt cx="1397509" cy="3373666"/>
          </a:xfrm>
        </p:grpSpPr>
        <p:sp>
          <p:nvSpPr>
            <p:cNvPr id="71" name="Google Shape;7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 flipH="1">
            <a:off x="76653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653798" y="961120"/>
            <a:ext cx="1397509" cy="3373666"/>
            <a:chOff x="1197548" y="1137333"/>
            <a:chExt cx="1397509" cy="3373666"/>
          </a:xfrm>
        </p:grpSpPr>
        <p:sp>
          <p:nvSpPr>
            <p:cNvPr id="81" name="Google Shape;8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8"/>
          <p:cNvSpPr/>
          <p:nvPr/>
        </p:nvSpPr>
        <p:spPr>
          <a:xfrm rot="10800000" flipH="1">
            <a:off x="-129600" y="4493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 flipH="1">
            <a:off x="-952500" y="-153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1923900" y="597425"/>
            <a:ext cx="52962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/>
          <p:nvPr/>
        </p:nvSpPr>
        <p:spPr>
          <a:xfrm rot="10800000" flipH="1">
            <a:off x="84265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 rot="10800000" flipH="1">
            <a:off x="8925413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6.xml"/><Relationship Id="rId5" Type="http://schemas.openxmlformats.org/officeDocument/2006/relationships/image" Target="../media/image56.png"/><Relationship Id="rId4" Type="http://schemas.openxmlformats.org/officeDocument/2006/relationships/customXml" Target="../ink/ink5.xml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18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Advisor :Jia-Ling, Koh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Speaker : Shu-Ming Yu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Source : ACL 2021</a:t>
            </a:r>
            <a:endParaRPr sz="14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dirty="0"/>
              <a:t>Date : 2023/11/07</a:t>
            </a:r>
            <a:endParaRPr sz="2800" dirty="0"/>
          </a:p>
        </p:txBody>
      </p:sp>
      <p:cxnSp>
        <p:nvCxnSpPr>
          <p:cNvPr id="334" name="Google Shape;334;p32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Google Shape;335;p32"/>
          <p:cNvSpPr/>
          <p:nvPr/>
        </p:nvSpPr>
        <p:spPr>
          <a:xfrm>
            <a:off x="-801175" y="-141375"/>
            <a:ext cx="2073600" cy="116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3080950" y="-42825"/>
            <a:ext cx="2073600" cy="116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2"/>
          <p:cNvSpPr/>
          <p:nvPr/>
        </p:nvSpPr>
        <p:spPr>
          <a:xfrm>
            <a:off x="7764200" y="-213575"/>
            <a:ext cx="2073600" cy="116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8031050" y="4442750"/>
            <a:ext cx="2073600" cy="81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505275" y="1696525"/>
            <a:ext cx="8245800" cy="13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Personalized Transformer for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Explainable Recommendation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sp>
        <p:nvSpPr>
          <p:cNvPr id="340" name="Google Shape;340;p32"/>
          <p:cNvSpPr/>
          <p:nvPr/>
        </p:nvSpPr>
        <p:spPr>
          <a:xfrm>
            <a:off x="3533400" y="3699350"/>
            <a:ext cx="3009300" cy="74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1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1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10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484" name="Google Shape;4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800" y="152363"/>
            <a:ext cx="4074696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1"/>
          <p:cNvSpPr/>
          <p:nvPr/>
        </p:nvSpPr>
        <p:spPr>
          <a:xfrm>
            <a:off x="4128825" y="4009838"/>
            <a:ext cx="3426600" cy="981300"/>
          </a:xfrm>
          <a:prstGeom prst="rect">
            <a:avLst/>
          </a:prstGeom>
          <a:noFill/>
          <a:ln w="28575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3208450" y="4275050"/>
            <a:ext cx="1166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Input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7" name="Google Shape;487;p41"/>
          <p:cNvSpPr/>
          <p:nvPr/>
        </p:nvSpPr>
        <p:spPr>
          <a:xfrm>
            <a:off x="4128825" y="1719563"/>
            <a:ext cx="3426600" cy="2386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8" name="Google Shape;488;p41"/>
          <p:cNvSpPr txBox="1"/>
          <p:nvPr/>
        </p:nvSpPr>
        <p:spPr>
          <a:xfrm>
            <a:off x="620750" y="2883738"/>
            <a:ext cx="3426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Transformer and Attention Mask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9" name="Google Shape;489;p41"/>
          <p:cNvSpPr/>
          <p:nvPr/>
        </p:nvSpPr>
        <p:spPr>
          <a:xfrm>
            <a:off x="3532075" y="152375"/>
            <a:ext cx="4074600" cy="1627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2140825" y="820800"/>
            <a:ext cx="1574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Prediction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Input / Output</a:t>
            </a:r>
            <a:endParaRPr sz="3600"/>
          </a:p>
        </p:txBody>
      </p:sp>
      <p:cxnSp>
        <p:nvCxnSpPr>
          <p:cNvPr id="497" name="Google Shape;497;p42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0" name="Google Shape;500;p42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-1668375" y="45553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2"/>
          <p:cNvSpPr txBox="1"/>
          <p:nvPr/>
        </p:nvSpPr>
        <p:spPr>
          <a:xfrm>
            <a:off x="1283250" y="1228050"/>
            <a:ext cx="81564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</a:t>
            </a: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2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 ID  </a:t>
            </a:r>
            <a:r>
              <a:rPr lang="en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𝑢</a:t>
            </a:r>
            <a:r>
              <a:rPr lang="en" sz="2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 ID</a:t>
            </a:r>
            <a:r>
              <a:rPr lang="en" sz="2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𝑖</a:t>
            </a:r>
            <a:endParaRPr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item’s features </a:t>
            </a:r>
            <a:endParaRPr sz="21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explanation(extracted from review)</a:t>
            </a:r>
            <a:endParaRPr sz="2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endParaRPr sz="2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</a:t>
            </a: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2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2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2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 </a:t>
            </a:r>
            <a:endParaRPr sz="2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2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endParaRPr sz="2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04" name="Google Shape;5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600" y="2518975"/>
            <a:ext cx="380039" cy="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275" y="2837625"/>
            <a:ext cx="409139" cy="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0250" y="3168085"/>
            <a:ext cx="409150" cy="27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0250" y="4178659"/>
            <a:ext cx="409150" cy="31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6825" y="3850900"/>
            <a:ext cx="352601" cy="29082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2"/>
          <p:cNvSpPr/>
          <p:nvPr/>
        </p:nvSpPr>
        <p:spPr>
          <a:xfrm>
            <a:off x="1244900" y="3142775"/>
            <a:ext cx="2745300" cy="14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3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3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Input representation</a:t>
            </a:r>
            <a:endParaRPr sz="3600"/>
          </a:p>
        </p:txBody>
      </p:sp>
      <p:cxnSp>
        <p:nvCxnSpPr>
          <p:cNvPr id="519" name="Google Shape;519;p4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0" name="Google Shape;52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815850" y="1403825"/>
            <a:ext cx="6756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23" name="Google Shape;523;p43"/>
          <p:cNvGrpSpPr/>
          <p:nvPr/>
        </p:nvGrpSpPr>
        <p:grpSpPr>
          <a:xfrm>
            <a:off x="2497500" y="2931275"/>
            <a:ext cx="2420100" cy="1166700"/>
            <a:chOff x="2838350" y="2804600"/>
            <a:chExt cx="2420100" cy="1166700"/>
          </a:xfrm>
        </p:grpSpPr>
        <p:sp>
          <p:nvSpPr>
            <p:cNvPr id="524" name="Google Shape;524;p43"/>
            <p:cNvSpPr/>
            <p:nvPr/>
          </p:nvSpPr>
          <p:spPr>
            <a:xfrm>
              <a:off x="2838350" y="2804600"/>
              <a:ext cx="2420100" cy="1166700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3 sets of embedding: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6B6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</a:t>
              </a:r>
              <a:r>
                <a:rPr lang="en" sz="16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user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6B6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</a:t>
              </a:r>
              <a:r>
                <a:rPr lang="en" sz="16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item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6B6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</a:t>
              </a:r>
              <a:r>
                <a:rPr lang="en" sz="16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text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25" name="Google Shape;52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36925" y="3152063"/>
              <a:ext cx="236725" cy="231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76588" y="3386150"/>
              <a:ext cx="157403" cy="23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36938" y="3620250"/>
              <a:ext cx="236725" cy="23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8" name="Google Shape;528;p43"/>
          <p:cNvGrpSpPr/>
          <p:nvPr/>
        </p:nvGrpSpPr>
        <p:grpSpPr>
          <a:xfrm>
            <a:off x="2106500" y="2281025"/>
            <a:ext cx="4175601" cy="490712"/>
            <a:chOff x="2022200" y="1905175"/>
            <a:chExt cx="4175601" cy="490712"/>
          </a:xfrm>
        </p:grpSpPr>
        <p:pic>
          <p:nvPicPr>
            <p:cNvPr id="529" name="Google Shape;529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04613" y="2041950"/>
              <a:ext cx="2193188" cy="34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43"/>
            <p:cNvPicPr preferRelativeResize="0"/>
            <p:nvPr/>
          </p:nvPicPr>
          <p:blipFill rotWithShape="1">
            <a:blip r:embed="rId7">
              <a:alphaModFix/>
            </a:blip>
            <a:srcRect r="93372"/>
            <a:stretch/>
          </p:blipFill>
          <p:spPr>
            <a:xfrm>
              <a:off x="2022200" y="2039863"/>
              <a:ext cx="290073" cy="356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1" name="Google Shape;531;p43"/>
            <p:cNvCxnSpPr/>
            <p:nvPr/>
          </p:nvCxnSpPr>
          <p:spPr>
            <a:xfrm>
              <a:off x="2451825" y="2220750"/>
              <a:ext cx="1337100" cy="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2" name="Google Shape;532;p43"/>
            <p:cNvSpPr txBox="1"/>
            <p:nvPr/>
          </p:nvSpPr>
          <p:spPr>
            <a:xfrm>
              <a:off x="2569850" y="1905175"/>
              <a:ext cx="1177200" cy="2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embedding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33" name="Google Shape;533;p43"/>
          <p:cNvGrpSpPr/>
          <p:nvPr/>
        </p:nvGrpSpPr>
        <p:grpSpPr>
          <a:xfrm>
            <a:off x="1352350" y="1390375"/>
            <a:ext cx="5231747" cy="667150"/>
            <a:chOff x="1274875" y="1163075"/>
            <a:chExt cx="5231747" cy="667150"/>
          </a:xfrm>
        </p:grpSpPr>
        <p:pic>
          <p:nvPicPr>
            <p:cNvPr id="534" name="Google Shape;534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0075" y="1468039"/>
              <a:ext cx="4376547" cy="356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43"/>
            <p:cNvSpPr txBox="1"/>
            <p:nvPr/>
          </p:nvSpPr>
          <p:spPr>
            <a:xfrm>
              <a:off x="1274875" y="1361350"/>
              <a:ext cx="1079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Source Sans Pro"/>
                  <a:ea typeface="Source Sans Pro"/>
                  <a:cs typeface="Source Sans Pro"/>
                  <a:sym typeface="Source Sans Pro"/>
                </a:rPr>
                <a:t>Input : </a:t>
              </a:r>
              <a:endParaRPr sz="1800" b="1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536" name="Google Shape;536;p43"/>
            <p:cNvCxnSpPr/>
            <p:nvPr/>
          </p:nvCxnSpPr>
          <p:spPr>
            <a:xfrm>
              <a:off x="2934000" y="1824075"/>
              <a:ext cx="374400" cy="5100"/>
            </a:xfrm>
            <a:prstGeom prst="straightConnector1">
              <a:avLst/>
            </a:prstGeom>
            <a:noFill/>
            <a:ln w="19050" cap="flat" cmpd="sng">
              <a:solidFill>
                <a:srgbClr val="FF6B6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3"/>
            <p:cNvCxnSpPr/>
            <p:nvPr/>
          </p:nvCxnSpPr>
          <p:spPr>
            <a:xfrm rot="10800000" flipH="1">
              <a:off x="3436925" y="1828725"/>
              <a:ext cx="2974800" cy="15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8" name="Google Shape;538;p43"/>
            <p:cNvSpPr txBox="1"/>
            <p:nvPr/>
          </p:nvSpPr>
          <p:spPr>
            <a:xfrm>
              <a:off x="2934000" y="1163075"/>
              <a:ext cx="442200" cy="4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6B6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ID</a:t>
              </a:r>
              <a:endParaRPr sz="1600" b="1">
                <a:solidFill>
                  <a:srgbClr val="FF6B65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9" name="Google Shape;539;p43"/>
            <p:cNvSpPr txBox="1"/>
            <p:nvPr/>
          </p:nvSpPr>
          <p:spPr>
            <a:xfrm>
              <a:off x="4595875" y="1163075"/>
              <a:ext cx="700200" cy="4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0000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Text</a:t>
              </a:r>
              <a:endParaRPr sz="16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540" name="Google Shape;540;p43"/>
          <p:cNvCxnSpPr/>
          <p:nvPr/>
        </p:nvCxnSpPr>
        <p:spPr>
          <a:xfrm>
            <a:off x="4088788" y="2771713"/>
            <a:ext cx="2193300" cy="0"/>
          </a:xfrm>
          <a:prstGeom prst="straightConnector1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43"/>
          <p:cNvSpPr txBox="1"/>
          <p:nvPr/>
        </p:nvSpPr>
        <p:spPr>
          <a:xfrm>
            <a:off x="5594275" y="2949325"/>
            <a:ext cx="2420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42" name="Google Shape;542;p43"/>
          <p:cNvGrpSpPr/>
          <p:nvPr/>
        </p:nvGrpSpPr>
        <p:grpSpPr>
          <a:xfrm>
            <a:off x="2545025" y="4234725"/>
            <a:ext cx="5487900" cy="667200"/>
            <a:chOff x="2545025" y="4234725"/>
            <a:chExt cx="5487900" cy="667200"/>
          </a:xfrm>
        </p:grpSpPr>
        <p:sp>
          <p:nvSpPr>
            <p:cNvPr id="543" name="Google Shape;543;p43"/>
            <p:cNvSpPr txBox="1"/>
            <p:nvPr/>
          </p:nvSpPr>
          <p:spPr>
            <a:xfrm>
              <a:off x="2545025" y="4234725"/>
              <a:ext cx="5487900" cy="6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=&gt; user IDs and item IDs do not add to </a:t>
              </a:r>
              <a:b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      This would result in an increased cost for prediction.  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44" name="Google Shape;544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05213" y="4318650"/>
              <a:ext cx="236725" cy="236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p43"/>
          <p:cNvSpPr txBox="1"/>
          <p:nvPr/>
        </p:nvSpPr>
        <p:spPr>
          <a:xfrm>
            <a:off x="5990725" y="2819363"/>
            <a:ext cx="23475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C3B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 for Transformer</a:t>
            </a:r>
            <a:endParaRPr sz="1600" b="1">
              <a:solidFill>
                <a:srgbClr val="00C3B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p4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53" name="Google Shape;553;p44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4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4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4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Transformer</a:t>
            </a:r>
            <a:endParaRPr sz="3600"/>
          </a:p>
        </p:txBody>
      </p:sp>
      <p:pic>
        <p:nvPicPr>
          <p:cNvPr id="558" name="Google Shape;558;p44"/>
          <p:cNvPicPr preferRelativeResize="0"/>
          <p:nvPr/>
        </p:nvPicPr>
        <p:blipFill rotWithShape="1">
          <a:blip r:embed="rId3">
            <a:alphaModFix/>
          </a:blip>
          <a:srcRect l="18052" t="41318"/>
          <a:stretch/>
        </p:blipFill>
        <p:spPr>
          <a:xfrm>
            <a:off x="206250" y="1231675"/>
            <a:ext cx="3568874" cy="301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407" y="3456725"/>
            <a:ext cx="3395400" cy="5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4"/>
          <p:cNvSpPr/>
          <p:nvPr/>
        </p:nvSpPr>
        <p:spPr>
          <a:xfrm>
            <a:off x="259300" y="3249950"/>
            <a:ext cx="3395400" cy="952500"/>
          </a:xfrm>
          <a:prstGeom prst="rect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61" name="Google Shape;561;p44"/>
          <p:cNvCxnSpPr>
            <a:stCxn id="560" idx="3"/>
            <a:endCxn id="559" idx="1"/>
          </p:cNvCxnSpPr>
          <p:nvPr/>
        </p:nvCxnSpPr>
        <p:spPr>
          <a:xfrm>
            <a:off x="3654700" y="3726200"/>
            <a:ext cx="680700" cy="0"/>
          </a:xfrm>
          <a:prstGeom prst="straightConnector1">
            <a:avLst/>
          </a:prstGeom>
          <a:noFill/>
          <a:ln w="28575" cap="flat" cmpd="sng">
            <a:solidFill>
              <a:srgbClr val="00C3B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2" name="Google Shape;562;p44"/>
          <p:cNvSpPr/>
          <p:nvPr/>
        </p:nvSpPr>
        <p:spPr>
          <a:xfrm>
            <a:off x="259300" y="1231675"/>
            <a:ext cx="3395400" cy="205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63" name="Google Shape;563;p44"/>
          <p:cNvCxnSpPr>
            <a:stCxn id="562" idx="3"/>
          </p:cNvCxnSpPr>
          <p:nvPr/>
        </p:nvCxnSpPr>
        <p:spPr>
          <a:xfrm rot="10800000" flipH="1">
            <a:off x="3654700" y="2252725"/>
            <a:ext cx="829200" cy="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4" name="Google Shape;564;p44"/>
          <p:cNvSpPr txBox="1"/>
          <p:nvPr/>
        </p:nvSpPr>
        <p:spPr>
          <a:xfrm>
            <a:off x="4506325" y="1781975"/>
            <a:ext cx="4599300" cy="1258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Total have </a:t>
            </a:r>
            <a:r>
              <a:rPr lang="en" sz="1800" i="1"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layers: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A layer has 2 sub-layer: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AutoNum type="arabicPeriod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Multi-head self-attention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AutoNum type="arabicPeriod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Position-wise feed-forward network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5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0" name="Google Shape;570;p4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72" name="Google Shape;572;p45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5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5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5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Transformer</a:t>
            </a:r>
            <a:endParaRPr sz="3600"/>
          </a:p>
        </p:txBody>
      </p:sp>
      <p:pic>
        <p:nvPicPr>
          <p:cNvPr id="577" name="Google Shape;577;p45"/>
          <p:cNvPicPr preferRelativeResize="0"/>
          <p:nvPr/>
        </p:nvPicPr>
        <p:blipFill rotWithShape="1">
          <a:blip r:embed="rId3">
            <a:alphaModFix/>
          </a:blip>
          <a:srcRect l="18052" t="41318"/>
          <a:stretch/>
        </p:blipFill>
        <p:spPr>
          <a:xfrm>
            <a:off x="206250" y="1231675"/>
            <a:ext cx="3568874" cy="301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407" y="3456725"/>
            <a:ext cx="3395400" cy="53895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5"/>
          <p:cNvSpPr/>
          <p:nvPr/>
        </p:nvSpPr>
        <p:spPr>
          <a:xfrm>
            <a:off x="259300" y="3249950"/>
            <a:ext cx="3395400" cy="952500"/>
          </a:xfrm>
          <a:prstGeom prst="rect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80" name="Google Shape;580;p45"/>
          <p:cNvCxnSpPr>
            <a:stCxn id="579" idx="3"/>
            <a:endCxn id="578" idx="1"/>
          </p:cNvCxnSpPr>
          <p:nvPr/>
        </p:nvCxnSpPr>
        <p:spPr>
          <a:xfrm>
            <a:off x="3654700" y="3726200"/>
            <a:ext cx="680700" cy="0"/>
          </a:xfrm>
          <a:prstGeom prst="straightConnector1">
            <a:avLst/>
          </a:prstGeom>
          <a:noFill/>
          <a:ln w="28575" cap="flat" cmpd="sng">
            <a:solidFill>
              <a:srgbClr val="00C3B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1" name="Google Shape;581;p45"/>
          <p:cNvSpPr/>
          <p:nvPr/>
        </p:nvSpPr>
        <p:spPr>
          <a:xfrm>
            <a:off x="259300" y="1231675"/>
            <a:ext cx="3395400" cy="205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4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46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6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self-attention</a:t>
            </a:r>
            <a:endParaRPr sz="3600"/>
          </a:p>
        </p:txBody>
      </p:sp>
      <p:pic>
        <p:nvPicPr>
          <p:cNvPr id="594" name="Google Shape;5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88" y="1476608"/>
            <a:ext cx="4095675" cy="78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700" y="2340663"/>
            <a:ext cx="4095675" cy="93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475" y="2423148"/>
            <a:ext cx="167084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475" y="2874913"/>
            <a:ext cx="261268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8472" y="1673325"/>
            <a:ext cx="113449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6"/>
          <p:cNvSpPr/>
          <p:nvPr/>
        </p:nvSpPr>
        <p:spPr>
          <a:xfrm>
            <a:off x="4158925" y="1673325"/>
            <a:ext cx="381000" cy="3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Google Shape;1444;p84">
            <a:extLst>
              <a:ext uri="{FF2B5EF4-FFF2-40B4-BE49-F238E27FC236}">
                <a16:creationId xmlns:a16="http://schemas.microsoft.com/office/drawing/2014/main" id="{AFF5DC14-A7BE-E3E7-0177-FA4EFDB482C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8168" y="3268513"/>
            <a:ext cx="3097300" cy="18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4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46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6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self-attention</a:t>
            </a:r>
            <a:endParaRPr sz="3600"/>
          </a:p>
        </p:txBody>
      </p:sp>
      <p:pic>
        <p:nvPicPr>
          <p:cNvPr id="594" name="Google Shape;5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88" y="1476608"/>
            <a:ext cx="4095675" cy="78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700" y="2340663"/>
            <a:ext cx="4095675" cy="93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475" y="2423148"/>
            <a:ext cx="167084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475" y="2874913"/>
            <a:ext cx="261268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8472" y="1673325"/>
            <a:ext cx="113449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6"/>
          <p:cNvSpPr/>
          <p:nvPr/>
        </p:nvSpPr>
        <p:spPr>
          <a:xfrm>
            <a:off x="4158925" y="1673325"/>
            <a:ext cx="381000" cy="3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Google Shape;1444;p84">
            <a:extLst>
              <a:ext uri="{FF2B5EF4-FFF2-40B4-BE49-F238E27FC236}">
                <a16:creationId xmlns:a16="http://schemas.microsoft.com/office/drawing/2014/main" id="{AFF5DC14-A7BE-E3E7-0177-FA4EFDB482C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07614" y="1603963"/>
            <a:ext cx="3787588" cy="251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8380EA5-EBD2-ED3B-1E06-CB0FA72E8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9830" y="194982"/>
            <a:ext cx="2667784" cy="49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7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5" name="Google Shape;605;p47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07" name="Google Shape;607;p47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8" name="Google Shape;608;p4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7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7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self-attention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612" name="Google Shape;6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88" y="1476608"/>
            <a:ext cx="4095675" cy="78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475" y="2423148"/>
            <a:ext cx="167084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472" y="1673325"/>
            <a:ext cx="113449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7"/>
          <p:cNvSpPr/>
          <p:nvPr/>
        </p:nvSpPr>
        <p:spPr>
          <a:xfrm>
            <a:off x="3701725" y="1673325"/>
            <a:ext cx="381000" cy="3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16" name="Google Shape;61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9674" y="1421413"/>
            <a:ext cx="3348449" cy="33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6700" y="3689512"/>
            <a:ext cx="3340406" cy="7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4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48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6" name="Google Shape;626;p4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8"/>
          <p:cNvSpPr txBox="1"/>
          <p:nvPr/>
        </p:nvSpPr>
        <p:spPr>
          <a:xfrm>
            <a:off x="815850" y="1403825"/>
            <a:ext cx="6756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Insertion-based generation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Generate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Preprocess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0" name="Google Shape;630;p48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self-attention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631" name="Google Shape;6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074" y="1389238"/>
            <a:ext cx="3348449" cy="330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48"/>
          <p:cNvGrpSpPr/>
          <p:nvPr/>
        </p:nvGrpSpPr>
        <p:grpSpPr>
          <a:xfrm>
            <a:off x="384850" y="1530425"/>
            <a:ext cx="4355151" cy="3018251"/>
            <a:chOff x="4381200" y="1635550"/>
            <a:chExt cx="4355151" cy="3018251"/>
          </a:xfrm>
        </p:grpSpPr>
        <p:pic>
          <p:nvPicPr>
            <p:cNvPr id="633" name="Google Shape;633;p48"/>
            <p:cNvPicPr preferRelativeResize="0"/>
            <p:nvPr/>
          </p:nvPicPr>
          <p:blipFill rotWithShape="1">
            <a:blip r:embed="rId4">
              <a:alphaModFix/>
            </a:blip>
            <a:srcRect t="41318"/>
            <a:stretch/>
          </p:blipFill>
          <p:spPr>
            <a:xfrm>
              <a:off x="4381200" y="1635550"/>
              <a:ext cx="4355151" cy="3018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48"/>
            <p:cNvSpPr/>
            <p:nvPr/>
          </p:nvSpPr>
          <p:spPr>
            <a:xfrm>
              <a:off x="5373050" y="1974425"/>
              <a:ext cx="722400" cy="1381200"/>
            </a:xfrm>
            <a:prstGeom prst="rect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9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Attention</a:t>
            </a:r>
            <a:endParaRPr sz="3600"/>
          </a:p>
        </p:txBody>
      </p:sp>
      <p:cxnSp>
        <p:nvCxnSpPr>
          <p:cNvPr id="640" name="Google Shape;640;p4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Google Shape;641;p49"/>
          <p:cNvSpPr txBox="1"/>
          <p:nvPr/>
        </p:nvSpPr>
        <p:spPr>
          <a:xfrm>
            <a:off x="1276875" y="14027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42" name="Google Shape;642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43" name="Google Shape;6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153" y="1142825"/>
            <a:ext cx="5090551" cy="38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/>
          <p:nvPr/>
        </p:nvSpPr>
        <p:spPr>
          <a:xfrm>
            <a:off x="8004100" y="3749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cxnSp>
        <p:nvCxnSpPr>
          <p:cNvPr id="347" name="Google Shape;347;p3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33"/>
          <p:cNvSpPr txBox="1"/>
          <p:nvPr/>
        </p:nvSpPr>
        <p:spPr>
          <a:xfrm>
            <a:off x="1276875" y="1402775"/>
            <a:ext cx="6807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</a:t>
            </a:r>
            <a:endParaRPr sz="22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Method</a:t>
            </a:r>
            <a:endParaRPr sz="26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Experiment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49" name="Google Shape;349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0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9" name="Google Shape;649;p5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" name="Google Shape;650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51" name="Google Shape;651;p50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2" name="Google Shape;652;p50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0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0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0"/>
          <p:cNvSpPr txBox="1"/>
          <p:nvPr/>
        </p:nvSpPr>
        <p:spPr>
          <a:xfrm>
            <a:off x="815850" y="1403825"/>
            <a:ext cx="67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6" name="Google Shape;656;p50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Prediction</a:t>
            </a:r>
            <a:endParaRPr sz="3600"/>
          </a:p>
        </p:txBody>
      </p:sp>
      <p:pic>
        <p:nvPicPr>
          <p:cNvPr id="657" name="Google Shape;6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238" y="1505589"/>
            <a:ext cx="292916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50"/>
          <p:cNvSpPr txBox="1"/>
          <p:nvPr/>
        </p:nvSpPr>
        <p:spPr>
          <a:xfrm>
            <a:off x="1520825" y="1460500"/>
            <a:ext cx="218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L-layer’s output :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59" name="Google Shape;659;p50"/>
          <p:cNvGrpSpPr/>
          <p:nvPr/>
        </p:nvGrpSpPr>
        <p:grpSpPr>
          <a:xfrm>
            <a:off x="1714675" y="2291875"/>
            <a:ext cx="5947325" cy="1049850"/>
            <a:chOff x="1287325" y="2080775"/>
            <a:chExt cx="5947325" cy="1049850"/>
          </a:xfrm>
        </p:grpSpPr>
        <p:pic>
          <p:nvPicPr>
            <p:cNvPr id="660" name="Google Shape;660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05050" y="2080775"/>
              <a:ext cx="1418300" cy="342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1" name="Google Shape;661;p50"/>
            <p:cNvGrpSpPr/>
            <p:nvPr/>
          </p:nvGrpSpPr>
          <p:grpSpPr>
            <a:xfrm>
              <a:off x="1287325" y="2080775"/>
              <a:ext cx="5947325" cy="1049850"/>
              <a:chOff x="1287325" y="2080775"/>
              <a:chExt cx="5947325" cy="1049850"/>
            </a:xfrm>
          </p:grpSpPr>
          <p:pic>
            <p:nvPicPr>
              <p:cNvPr id="662" name="Google Shape;662;p5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287325" y="2080775"/>
                <a:ext cx="3285360" cy="39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3" name="Google Shape;663;p50"/>
              <p:cNvSpPr txBox="1"/>
              <p:nvPr/>
            </p:nvSpPr>
            <p:spPr>
              <a:xfrm>
                <a:off x="1826550" y="2730425"/>
                <a:ext cx="5408100" cy="400200"/>
              </a:xfrm>
              <a:prstGeom prst="rect">
                <a:avLst/>
              </a:prstGeom>
              <a:noFill/>
              <a:ln w="19050" cap="flat" cmpd="sng">
                <a:solidFill>
                  <a:srgbClr val="FF6B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Predict the probability of each vocabulary at position t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664" name="Google Shape;664;p50"/>
              <p:cNvCxnSpPr>
                <a:endCxn id="663" idx="1"/>
              </p:cNvCxnSpPr>
              <p:nvPr/>
            </p:nvCxnSpPr>
            <p:spPr>
              <a:xfrm>
                <a:off x="1506750" y="2468225"/>
                <a:ext cx="319800" cy="46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6B6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1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0" name="Google Shape;670;p51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Google Shape;671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72" name="Google Shape;672;p51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3" name="Google Shape;673;p51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1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1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1"/>
          <p:cNvSpPr txBox="1"/>
          <p:nvPr/>
        </p:nvSpPr>
        <p:spPr>
          <a:xfrm>
            <a:off x="815850" y="1403825"/>
            <a:ext cx="67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7" name="Google Shape;677;p51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Loss</a:t>
            </a:r>
            <a:endParaRPr sz="3600"/>
          </a:p>
        </p:txBody>
      </p:sp>
      <p:grpSp>
        <p:nvGrpSpPr>
          <p:cNvPr id="678" name="Google Shape;678;p51"/>
          <p:cNvGrpSpPr/>
          <p:nvPr/>
        </p:nvGrpSpPr>
        <p:grpSpPr>
          <a:xfrm>
            <a:off x="304688" y="2113534"/>
            <a:ext cx="8521375" cy="1110278"/>
            <a:chOff x="502275" y="2348709"/>
            <a:chExt cx="8521375" cy="1110278"/>
          </a:xfrm>
        </p:grpSpPr>
        <p:pic>
          <p:nvPicPr>
            <p:cNvPr id="679" name="Google Shape;679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03788" y="2348709"/>
              <a:ext cx="4063274" cy="800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p51"/>
            <p:cNvSpPr txBox="1"/>
            <p:nvPr/>
          </p:nvSpPr>
          <p:spPr>
            <a:xfrm>
              <a:off x="502275" y="2509675"/>
              <a:ext cx="3170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Explanation generation loss: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681" name="Google Shape;681;p51"/>
            <p:cNvCxnSpPr/>
            <p:nvPr/>
          </p:nvCxnSpPr>
          <p:spPr>
            <a:xfrm>
              <a:off x="6668900" y="2960350"/>
              <a:ext cx="649500" cy="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2" name="Google Shape;682;p51"/>
            <p:cNvSpPr txBox="1"/>
            <p:nvPr/>
          </p:nvSpPr>
          <p:spPr>
            <a:xfrm>
              <a:off x="6995050" y="3058788"/>
              <a:ext cx="2028600" cy="400200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Pass user, item, features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725388" y="3322263"/>
            <a:ext cx="8152750" cy="1325588"/>
            <a:chOff x="928625" y="3360450"/>
            <a:chExt cx="8152750" cy="1325588"/>
          </a:xfrm>
        </p:grpSpPr>
        <p:pic>
          <p:nvPicPr>
            <p:cNvPr id="684" name="Google Shape;684;p51"/>
            <p:cNvPicPr preferRelativeResize="0"/>
            <p:nvPr/>
          </p:nvPicPr>
          <p:blipFill rotWithShape="1">
            <a:blip r:embed="rId4">
              <a:alphaModFix/>
            </a:blip>
            <a:srcRect t="9763"/>
            <a:stretch/>
          </p:blipFill>
          <p:spPr>
            <a:xfrm>
              <a:off x="3482575" y="3360450"/>
              <a:ext cx="3283650" cy="8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51"/>
            <p:cNvSpPr txBox="1"/>
            <p:nvPr/>
          </p:nvSpPr>
          <p:spPr>
            <a:xfrm>
              <a:off x="928625" y="3479575"/>
              <a:ext cx="3170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Context prediction loss: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686" name="Google Shape;686;p51"/>
            <p:cNvCxnSpPr/>
            <p:nvPr/>
          </p:nvCxnSpPr>
          <p:spPr>
            <a:xfrm rot="10800000">
              <a:off x="6474025" y="3941275"/>
              <a:ext cx="238200" cy="0"/>
            </a:xfrm>
            <a:prstGeom prst="straightConnector1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7" name="Google Shape;687;p51"/>
            <p:cNvSpPr txBox="1"/>
            <p:nvPr/>
          </p:nvSpPr>
          <p:spPr>
            <a:xfrm>
              <a:off x="5092575" y="4224338"/>
              <a:ext cx="3988800" cy="461700"/>
            </a:xfrm>
            <a:prstGeom prst="rect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User and item are allowed to attend to each other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688" name="Google Shape;68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5425" y="1471113"/>
            <a:ext cx="2730592" cy="32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2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4" name="Google Shape;694;p52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5" name="Google Shape;695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96" name="Google Shape;696;p52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7" name="Google Shape;697;p52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2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2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52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Loss</a:t>
            </a:r>
            <a:endParaRPr sz="3600"/>
          </a:p>
        </p:txBody>
      </p:sp>
      <p:grpSp>
        <p:nvGrpSpPr>
          <p:cNvPr id="701" name="Google Shape;701;p52"/>
          <p:cNvGrpSpPr/>
          <p:nvPr/>
        </p:nvGrpSpPr>
        <p:grpSpPr>
          <a:xfrm>
            <a:off x="1159525" y="2617998"/>
            <a:ext cx="6002682" cy="883038"/>
            <a:chOff x="1679075" y="2617973"/>
            <a:chExt cx="6002682" cy="883038"/>
          </a:xfrm>
        </p:grpSpPr>
        <p:pic>
          <p:nvPicPr>
            <p:cNvPr id="702" name="Google Shape;702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7800" y="2617973"/>
              <a:ext cx="3523957" cy="883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52"/>
            <p:cNvSpPr txBox="1"/>
            <p:nvPr/>
          </p:nvSpPr>
          <p:spPr>
            <a:xfrm>
              <a:off x="1679075" y="2737050"/>
              <a:ext cx="3170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Recommendation loss: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4" name="Google Shape;704;p52"/>
          <p:cNvGrpSpPr/>
          <p:nvPr/>
        </p:nvGrpSpPr>
        <p:grpSpPr>
          <a:xfrm>
            <a:off x="1910975" y="1411962"/>
            <a:ext cx="5322050" cy="961625"/>
            <a:chOff x="2213575" y="1474375"/>
            <a:chExt cx="5322050" cy="961625"/>
          </a:xfrm>
        </p:grpSpPr>
        <p:pic>
          <p:nvPicPr>
            <p:cNvPr id="705" name="Google Shape;70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13575" y="1474375"/>
              <a:ext cx="3791062" cy="4999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6" name="Google Shape;706;p52"/>
            <p:cNvCxnSpPr/>
            <p:nvPr/>
          </p:nvCxnSpPr>
          <p:spPr>
            <a:xfrm rot="10800000" flipH="1">
              <a:off x="4157806" y="1891575"/>
              <a:ext cx="494700" cy="2400"/>
            </a:xfrm>
            <a:prstGeom prst="straightConnector1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7" name="Google Shape;707;p52"/>
            <p:cNvSpPr txBox="1"/>
            <p:nvPr/>
          </p:nvSpPr>
          <p:spPr>
            <a:xfrm>
              <a:off x="4763325" y="1974300"/>
              <a:ext cx="2772300" cy="461700"/>
            </a:xfrm>
            <a:prstGeom prst="rect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2nd is used for context prediction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8" name="Google Shape;708;p52"/>
          <p:cNvGrpSpPr/>
          <p:nvPr/>
        </p:nvGrpSpPr>
        <p:grpSpPr>
          <a:xfrm>
            <a:off x="1749725" y="3903388"/>
            <a:ext cx="5303050" cy="567654"/>
            <a:chOff x="2083175" y="3893763"/>
            <a:chExt cx="5303050" cy="567654"/>
          </a:xfrm>
        </p:grpSpPr>
        <p:pic>
          <p:nvPicPr>
            <p:cNvPr id="709" name="Google Shape;709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15525" y="3961500"/>
              <a:ext cx="3170700" cy="499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0" name="Google Shape;710;p52"/>
            <p:cNvSpPr txBox="1"/>
            <p:nvPr/>
          </p:nvSpPr>
          <p:spPr>
            <a:xfrm>
              <a:off x="2083175" y="3893763"/>
              <a:ext cx="3170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Source Sans Pro"/>
                  <a:ea typeface="Source Sans Pro"/>
                  <a:cs typeface="Source Sans Pro"/>
                  <a:sym typeface="Source Sans Pro"/>
                </a:rPr>
                <a:t>Multi-task learning</a:t>
              </a: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: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3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5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3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cxnSp>
        <p:nvCxnSpPr>
          <p:cNvPr id="720" name="Google Shape;720;p5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1" name="Google Shape;721;p53"/>
          <p:cNvSpPr txBox="1"/>
          <p:nvPr/>
        </p:nvSpPr>
        <p:spPr>
          <a:xfrm>
            <a:off x="1276875" y="1402775"/>
            <a:ext cx="6807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Method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Experiment</a:t>
            </a:r>
            <a:endParaRPr sz="2600">
              <a:solidFill>
                <a:schemeClr val="dk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22" name="Google Shape;722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23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4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4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4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4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4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732" name="Google Shape;732;p5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3" name="Google Shape;733;p54"/>
          <p:cNvSpPr txBox="1"/>
          <p:nvPr/>
        </p:nvSpPr>
        <p:spPr>
          <a:xfrm>
            <a:off x="1168500" y="1231675"/>
            <a:ext cx="70038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Root Mean Square Error(RMSE)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Mean Absolute Error(MAE)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4" name="Google Shape;734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24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735" name="Google Shape;735;p54"/>
          <p:cNvGrpSpPr/>
          <p:nvPr/>
        </p:nvGrpSpPr>
        <p:grpSpPr>
          <a:xfrm>
            <a:off x="5550560" y="1870340"/>
            <a:ext cx="2621740" cy="803667"/>
            <a:chOff x="5978325" y="3692070"/>
            <a:chExt cx="2264024" cy="676430"/>
          </a:xfrm>
        </p:grpSpPr>
        <p:pic>
          <p:nvPicPr>
            <p:cNvPr id="736" name="Google Shape;736;p54"/>
            <p:cNvPicPr preferRelativeResize="0"/>
            <p:nvPr/>
          </p:nvPicPr>
          <p:blipFill rotWithShape="1">
            <a:blip r:embed="rId3">
              <a:alphaModFix/>
            </a:blip>
            <a:srcRect l="5721" t="32016" r="71474" b="43182"/>
            <a:stretch/>
          </p:blipFill>
          <p:spPr>
            <a:xfrm>
              <a:off x="5978325" y="3821375"/>
              <a:ext cx="705600" cy="28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54"/>
            <p:cNvPicPr preferRelativeResize="0"/>
            <p:nvPr/>
          </p:nvPicPr>
          <p:blipFill rotWithShape="1">
            <a:blip r:embed="rId3">
              <a:alphaModFix/>
            </a:blip>
            <a:srcRect l="30381" t="9760" b="9776"/>
            <a:stretch/>
          </p:blipFill>
          <p:spPr>
            <a:xfrm>
              <a:off x="6683925" y="3692070"/>
              <a:ext cx="1558424" cy="6764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8" name="Google Shape;738;p54"/>
          <p:cNvPicPr preferRelativeResize="0"/>
          <p:nvPr/>
        </p:nvPicPr>
        <p:blipFill rotWithShape="1">
          <a:blip r:embed="rId4">
            <a:alphaModFix/>
          </a:blip>
          <a:srcRect l="4913" t="7656" r="5744" b="11062"/>
          <a:stretch/>
        </p:blipFill>
        <p:spPr>
          <a:xfrm>
            <a:off x="2563950" y="2965904"/>
            <a:ext cx="2809549" cy="8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5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55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55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5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5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748" name="Google Shape;748;p5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55"/>
          <p:cNvSpPr txBox="1"/>
          <p:nvPr/>
        </p:nvSpPr>
        <p:spPr>
          <a:xfrm>
            <a:off x="743475" y="1174175"/>
            <a:ext cx="6807000" cy="31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Archivo Black"/>
                <a:ea typeface="Source Sans Pro"/>
                <a:cs typeface="Source Sans Pro"/>
                <a:sym typeface="Archivo Black"/>
              </a:rPr>
              <a:t>     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Explanation</a:t>
            </a:r>
            <a:endParaRPr sz="2200" b="1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USR(Unique Sentence Ratio)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FMR(Feature Matching Ratio)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FCR(Feature Coverage Ratio)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DIV(Feature Diversity)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0" name="Google Shape;750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25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6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5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6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6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760" name="Google Shape;760;p5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56"/>
          <p:cNvSpPr txBox="1"/>
          <p:nvPr/>
        </p:nvSpPr>
        <p:spPr>
          <a:xfrm>
            <a:off x="743475" y="1174175"/>
            <a:ext cx="6807000" cy="234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Archivo Black"/>
                <a:ea typeface="Source Sans Pro"/>
                <a:cs typeface="Source Sans Pro"/>
                <a:sym typeface="Archivo Black"/>
              </a:rPr>
              <a:t>     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Explanation</a:t>
            </a:r>
            <a:endParaRPr sz="2200" b="1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  (B1, B4)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  (R1-P, R1-R, R1-F, R2-P, R2-R, R2-F)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2" name="Google Shape;762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7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5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7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57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772" name="Google Shape;772;p57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3" name="Google Shape;773;p57"/>
          <p:cNvSpPr txBox="1"/>
          <p:nvPr/>
        </p:nvSpPr>
        <p:spPr>
          <a:xfrm>
            <a:off x="743475" y="1174175"/>
            <a:ext cx="680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N-gram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4" name="Google Shape;774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57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76" name="Google Shape;77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400" y="2598563"/>
            <a:ext cx="3040350" cy="10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175" y="2427975"/>
            <a:ext cx="3306699" cy="13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7"/>
          <p:cNvSpPr txBox="1"/>
          <p:nvPr/>
        </p:nvSpPr>
        <p:spPr>
          <a:xfrm>
            <a:off x="156875" y="2542550"/>
            <a:ext cx="161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candidate(C)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生成的句子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9" name="Google Shape;779;p57"/>
          <p:cNvSpPr txBox="1"/>
          <p:nvPr/>
        </p:nvSpPr>
        <p:spPr>
          <a:xfrm>
            <a:off x="233075" y="3258650"/>
            <a:ext cx="14457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reference(R)</a:t>
            </a:r>
            <a:b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參考答案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0" name="Google Shape;780;p57"/>
          <p:cNvSpPr txBox="1"/>
          <p:nvPr/>
        </p:nvSpPr>
        <p:spPr>
          <a:xfrm>
            <a:off x="2801475" y="2111375"/>
            <a:ext cx="1546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1-gram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1" name="Google Shape;781;p57"/>
          <p:cNvSpPr txBox="1"/>
          <p:nvPr/>
        </p:nvSpPr>
        <p:spPr>
          <a:xfrm>
            <a:off x="6477025" y="2074750"/>
            <a:ext cx="15465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2-gram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8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5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8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8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791" name="Google Shape;791;p5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2" name="Google Shape;792;p58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3" name="Google Shape;793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94" name="Google Shape;794;p58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5" name="Google Shape;79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8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7" name="Google Shape;797;p58"/>
          <p:cNvGrpSpPr/>
          <p:nvPr/>
        </p:nvGrpSpPr>
        <p:grpSpPr>
          <a:xfrm>
            <a:off x="5024575" y="2137613"/>
            <a:ext cx="3647100" cy="1314463"/>
            <a:chOff x="5024575" y="2137613"/>
            <a:chExt cx="3647100" cy="1314463"/>
          </a:xfrm>
        </p:grpSpPr>
        <p:grpSp>
          <p:nvGrpSpPr>
            <p:cNvPr id="798" name="Google Shape;798;p58"/>
            <p:cNvGrpSpPr/>
            <p:nvPr/>
          </p:nvGrpSpPr>
          <p:grpSpPr>
            <a:xfrm>
              <a:off x="5173325" y="2606375"/>
              <a:ext cx="2461500" cy="845700"/>
              <a:chOff x="4964838" y="3031325"/>
              <a:chExt cx="2461500" cy="845700"/>
            </a:xfrm>
          </p:grpSpPr>
          <p:sp>
            <p:nvSpPr>
              <p:cNvPr id="799" name="Google Shape;799;p58"/>
              <p:cNvSpPr txBox="1"/>
              <p:nvPr/>
            </p:nvSpPr>
            <p:spPr>
              <a:xfrm>
                <a:off x="4964838" y="3534125"/>
                <a:ext cx="2461500" cy="342900"/>
              </a:xfrm>
              <a:prstGeom prst="rect">
                <a:avLst/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Candidate中uni-gram有幾個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800" name="Google Shape;800;p58"/>
              <p:cNvCxnSpPr>
                <a:endCxn id="799" idx="0"/>
              </p:cNvCxnSpPr>
              <p:nvPr/>
            </p:nvCxnSpPr>
            <p:spPr>
              <a:xfrm flipH="1">
                <a:off x="6195588" y="3031325"/>
                <a:ext cx="350100" cy="50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801" name="Google Shape;801;p58"/>
            <p:cNvSpPr/>
            <p:nvPr/>
          </p:nvSpPr>
          <p:spPr>
            <a:xfrm>
              <a:off x="5024575" y="2137613"/>
              <a:ext cx="3647100" cy="448800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2" name="Google Shape;802;p58"/>
          <p:cNvGrpSpPr/>
          <p:nvPr/>
        </p:nvGrpSpPr>
        <p:grpSpPr>
          <a:xfrm>
            <a:off x="117250" y="3635375"/>
            <a:ext cx="4712500" cy="1893875"/>
            <a:chOff x="117250" y="2720975"/>
            <a:chExt cx="4712500" cy="1893875"/>
          </a:xfrm>
        </p:grpSpPr>
        <p:grpSp>
          <p:nvGrpSpPr>
            <p:cNvPr id="803" name="Google Shape;803;p58"/>
            <p:cNvGrpSpPr/>
            <p:nvPr/>
          </p:nvGrpSpPr>
          <p:grpSpPr>
            <a:xfrm>
              <a:off x="117250" y="2720975"/>
              <a:ext cx="4712500" cy="1527688"/>
              <a:chOff x="117250" y="2720975"/>
              <a:chExt cx="4712500" cy="1527688"/>
            </a:xfrm>
          </p:grpSpPr>
          <p:pic>
            <p:nvPicPr>
              <p:cNvPr id="804" name="Google Shape;804;p5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7894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5" name="Google Shape;805;p58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06" name="Google Shape;806;p58"/>
              <p:cNvSpPr txBox="1"/>
              <p:nvPr/>
            </p:nvSpPr>
            <p:spPr>
              <a:xfrm>
                <a:off x="117250" y="3131713"/>
                <a:ext cx="16137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candidate(C)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生成的句子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07" name="Google Shape;807;p58"/>
              <p:cNvSpPr txBox="1"/>
              <p:nvPr/>
            </p:nvSpPr>
            <p:spPr>
              <a:xfrm>
                <a:off x="193450" y="3847813"/>
                <a:ext cx="14457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reference(R)</a:t>
                </a:r>
                <a:b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</a:b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參考答案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08" name="Google Shape;808;p58"/>
            <p:cNvSpPr/>
            <p:nvPr/>
          </p:nvSpPr>
          <p:spPr>
            <a:xfrm>
              <a:off x="267675" y="3918850"/>
              <a:ext cx="1317000" cy="69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9" name="Google Shape;809;p58"/>
            <p:cNvSpPr/>
            <p:nvPr/>
          </p:nvSpPr>
          <p:spPr>
            <a:xfrm>
              <a:off x="1758475" y="3520125"/>
              <a:ext cx="3045000" cy="72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15" name="Google Shape;815;p58"/>
          <p:cNvSpPr txBox="1"/>
          <p:nvPr/>
        </p:nvSpPr>
        <p:spPr>
          <a:xfrm>
            <a:off x="2802550" y="4576400"/>
            <a:ext cx="131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6 個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7" name="Google Shape;817;p58"/>
          <p:cNvSpPr/>
          <p:nvPr/>
        </p:nvSpPr>
        <p:spPr>
          <a:xfrm>
            <a:off x="3456475" y="2245025"/>
            <a:ext cx="265500" cy="285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18" name="Google Shape;818;p58"/>
          <p:cNvCxnSpPr>
            <a:stCxn id="817" idx="3"/>
          </p:cNvCxnSpPr>
          <p:nvPr/>
        </p:nvCxnSpPr>
        <p:spPr>
          <a:xfrm rot="10800000" flipH="1">
            <a:off x="3721975" y="1633775"/>
            <a:ext cx="815400" cy="754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9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9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9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9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9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828" name="Google Shape;828;p5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9" name="Google Shape;829;p59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0" name="Google Shape;830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31" name="Google Shape;831;p59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2" name="Google Shape;832;p59"/>
          <p:cNvSpPr txBox="1"/>
          <p:nvPr/>
        </p:nvSpPr>
        <p:spPr>
          <a:xfrm>
            <a:off x="6613275" y="129600"/>
            <a:ext cx="21246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Candidate : 生成的句子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Reference :  參考答案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3" name="Google Shape;83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9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5" name="Google Shape;835;p59"/>
          <p:cNvGrpSpPr/>
          <p:nvPr/>
        </p:nvGrpSpPr>
        <p:grpSpPr>
          <a:xfrm>
            <a:off x="182275" y="3274295"/>
            <a:ext cx="4316800" cy="1461180"/>
            <a:chOff x="4954913" y="2845895"/>
            <a:chExt cx="4316800" cy="1461180"/>
          </a:xfrm>
        </p:grpSpPr>
        <p:grpSp>
          <p:nvGrpSpPr>
            <p:cNvPr id="836" name="Google Shape;836;p59"/>
            <p:cNvGrpSpPr/>
            <p:nvPr/>
          </p:nvGrpSpPr>
          <p:grpSpPr>
            <a:xfrm>
              <a:off x="4954913" y="2845895"/>
              <a:ext cx="3905587" cy="852755"/>
              <a:chOff x="4954913" y="2845895"/>
              <a:chExt cx="3905587" cy="852755"/>
            </a:xfrm>
          </p:grpSpPr>
          <p:pic>
            <p:nvPicPr>
              <p:cNvPr id="837" name="Google Shape;837;p5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97825" y="2845895"/>
                <a:ext cx="3662675" cy="34305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38" name="Google Shape;838;p59"/>
              <p:cNvCxnSpPr/>
              <p:nvPr/>
            </p:nvCxnSpPr>
            <p:spPr>
              <a:xfrm rot="10800000" flipH="1">
                <a:off x="6758900" y="3111875"/>
                <a:ext cx="495600" cy="9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" name="Google Shape;839;p59"/>
              <p:cNvSpPr txBox="1"/>
              <p:nvPr/>
            </p:nvSpPr>
            <p:spPr>
              <a:xfrm>
                <a:off x="4954913" y="3355750"/>
                <a:ext cx="3096300" cy="3429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candidate中這個uni-gram出現的次數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840" name="Google Shape;840;p59"/>
              <p:cNvCxnSpPr>
                <a:stCxn id="837" idx="2"/>
                <a:endCxn id="839" idx="0"/>
              </p:cNvCxnSpPr>
              <p:nvPr/>
            </p:nvCxnSpPr>
            <p:spPr>
              <a:xfrm flipH="1">
                <a:off x="6502962" y="3188950"/>
                <a:ext cx="526200" cy="166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841" name="Google Shape;841;p59"/>
            <p:cNvCxnSpPr/>
            <p:nvPr/>
          </p:nvCxnSpPr>
          <p:spPr>
            <a:xfrm>
              <a:off x="7393150" y="3111875"/>
              <a:ext cx="1298400" cy="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59"/>
            <p:cNvCxnSpPr/>
            <p:nvPr/>
          </p:nvCxnSpPr>
          <p:spPr>
            <a:xfrm flipH="1">
              <a:off x="8119687" y="3111875"/>
              <a:ext cx="158100" cy="8523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43" name="Google Shape;843;p59"/>
            <p:cNvSpPr txBox="1"/>
            <p:nvPr/>
          </p:nvSpPr>
          <p:spPr>
            <a:xfrm>
              <a:off x="5771312" y="3964175"/>
              <a:ext cx="3500400" cy="342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reference 中這個uni-gram出現最多的次數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44" name="Google Shape;844;p59"/>
          <p:cNvGrpSpPr/>
          <p:nvPr/>
        </p:nvGrpSpPr>
        <p:grpSpPr>
          <a:xfrm>
            <a:off x="4689163" y="4426000"/>
            <a:ext cx="3981325" cy="572700"/>
            <a:chOff x="4499175" y="4118375"/>
            <a:chExt cx="3981325" cy="572700"/>
          </a:xfrm>
        </p:grpSpPr>
        <p:sp>
          <p:nvSpPr>
            <p:cNvPr id="845" name="Google Shape;845;p59"/>
            <p:cNvSpPr txBox="1"/>
            <p:nvPr/>
          </p:nvSpPr>
          <p:spPr>
            <a:xfrm>
              <a:off x="5464300" y="4118375"/>
              <a:ext cx="3016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Source Sans Pro"/>
                  <a:ea typeface="Source Sans Pro"/>
                  <a:cs typeface="Source Sans Pro"/>
                  <a:sym typeface="Source Sans Pro"/>
                </a:rPr>
                <a:t>= min(1, max(1))</a:t>
              </a:r>
              <a:endParaRPr sz="15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Source Sans Pro"/>
                  <a:ea typeface="Source Sans Pro"/>
                  <a:cs typeface="Source Sans Pro"/>
                  <a:sym typeface="Source Sans Pro"/>
                </a:rPr>
                <a:t>= 1</a:t>
              </a:r>
              <a:endParaRPr sz="15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46" name="Google Shape;846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99175" y="4162775"/>
              <a:ext cx="965125" cy="361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p59"/>
          <p:cNvGrpSpPr/>
          <p:nvPr/>
        </p:nvGrpSpPr>
        <p:grpSpPr>
          <a:xfrm>
            <a:off x="4211175" y="2721213"/>
            <a:ext cx="4712500" cy="1527688"/>
            <a:chOff x="117250" y="2416175"/>
            <a:chExt cx="4712500" cy="1527688"/>
          </a:xfrm>
        </p:grpSpPr>
        <p:pic>
          <p:nvPicPr>
            <p:cNvPr id="848" name="Google Shape;848;p5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89400" y="2903363"/>
              <a:ext cx="3040350" cy="104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9" name="Google Shape;849;p59"/>
            <p:cNvSpPr txBox="1"/>
            <p:nvPr/>
          </p:nvSpPr>
          <p:spPr>
            <a:xfrm>
              <a:off x="2801475" y="2416175"/>
              <a:ext cx="15465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1-gram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0" name="Google Shape;850;p59"/>
            <p:cNvSpPr txBox="1"/>
            <p:nvPr/>
          </p:nvSpPr>
          <p:spPr>
            <a:xfrm>
              <a:off x="117250" y="28269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1" name="Google Shape;851;p59"/>
            <p:cNvSpPr txBox="1"/>
            <p:nvPr/>
          </p:nvSpPr>
          <p:spPr>
            <a:xfrm>
              <a:off x="193450" y="35430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52" name="Google Shape;852;p59"/>
          <p:cNvSpPr/>
          <p:nvPr/>
        </p:nvSpPr>
        <p:spPr>
          <a:xfrm>
            <a:off x="6346950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3" name="Google Shape;853;p59"/>
          <p:cNvSpPr/>
          <p:nvPr/>
        </p:nvSpPr>
        <p:spPr>
          <a:xfrm>
            <a:off x="6405488" y="391037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4" name="Google Shape;854;p59"/>
          <p:cNvSpPr/>
          <p:nvPr/>
        </p:nvSpPr>
        <p:spPr>
          <a:xfrm>
            <a:off x="6956850" y="1546550"/>
            <a:ext cx="1753800" cy="378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3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Problem Formulation</a:t>
            </a:r>
            <a:endParaRPr sz="3600"/>
          </a:p>
        </p:txBody>
      </p:sp>
      <p:sp>
        <p:nvSpPr>
          <p:cNvPr id="365" name="Google Shape;365;p34"/>
          <p:cNvSpPr txBox="1"/>
          <p:nvPr/>
        </p:nvSpPr>
        <p:spPr>
          <a:xfrm>
            <a:off x="1212975" y="1317950"/>
            <a:ext cx="6756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Explanation task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: generating a </a:t>
            </a:r>
            <a:r>
              <a:rPr lang="en" sz="1800" u="sng">
                <a:latin typeface="Source Sans Pro"/>
                <a:ea typeface="Source Sans Pro"/>
                <a:cs typeface="Source Sans Pro"/>
                <a:sym typeface="Source Sans Pro"/>
              </a:rPr>
              <a:t>sentence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as explanations of recommended items for user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Recommendation task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: predicting a </a:t>
            </a:r>
            <a:r>
              <a:rPr lang="en" sz="1800" u="sng"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as user’s preference toward item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66" name="Google Shape;366;p34"/>
          <p:cNvGrpSpPr/>
          <p:nvPr/>
        </p:nvGrpSpPr>
        <p:grpSpPr>
          <a:xfrm>
            <a:off x="1212975" y="2869425"/>
            <a:ext cx="6361275" cy="1925475"/>
            <a:chOff x="767700" y="2964675"/>
            <a:chExt cx="6361275" cy="1925475"/>
          </a:xfrm>
        </p:grpSpPr>
        <p:grpSp>
          <p:nvGrpSpPr>
            <p:cNvPr id="367" name="Google Shape;367;p34"/>
            <p:cNvGrpSpPr/>
            <p:nvPr/>
          </p:nvGrpSpPr>
          <p:grpSpPr>
            <a:xfrm>
              <a:off x="767700" y="2964675"/>
              <a:ext cx="6361275" cy="1925475"/>
              <a:chOff x="1468500" y="2840850"/>
              <a:chExt cx="6361275" cy="1925475"/>
            </a:xfrm>
          </p:grpSpPr>
          <p:grpSp>
            <p:nvGrpSpPr>
              <p:cNvPr id="368" name="Google Shape;368;p34"/>
              <p:cNvGrpSpPr/>
              <p:nvPr/>
            </p:nvGrpSpPr>
            <p:grpSpPr>
              <a:xfrm>
                <a:off x="1468500" y="2840850"/>
                <a:ext cx="6361275" cy="1925475"/>
                <a:chOff x="1544700" y="2612250"/>
                <a:chExt cx="6361275" cy="1925475"/>
              </a:xfrm>
            </p:grpSpPr>
            <p:grpSp>
              <p:nvGrpSpPr>
                <p:cNvPr id="369" name="Google Shape;369;p34"/>
                <p:cNvGrpSpPr/>
                <p:nvPr/>
              </p:nvGrpSpPr>
              <p:grpSpPr>
                <a:xfrm>
                  <a:off x="1544700" y="2612250"/>
                  <a:ext cx="6361275" cy="1249425"/>
                  <a:chOff x="1544700" y="2612250"/>
                  <a:chExt cx="6361275" cy="1249425"/>
                </a:xfrm>
              </p:grpSpPr>
              <p:pic>
                <p:nvPicPr>
                  <p:cNvPr id="370" name="Google Shape;370;p3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51987"/>
                  <a:stretch/>
                </p:blipFill>
                <p:spPr>
                  <a:xfrm>
                    <a:off x="1544700" y="2814225"/>
                    <a:ext cx="6054600" cy="10474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71" name="Google Shape;371;p34"/>
                  <p:cNvSpPr/>
                  <p:nvPr/>
                </p:nvSpPr>
                <p:spPr>
                  <a:xfrm>
                    <a:off x="6237375" y="2612250"/>
                    <a:ext cx="1668600" cy="393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800" b="1"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Restaurant</a:t>
                    </a:r>
                    <a:endParaRPr sz="1800" b="1"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</p:grpSp>
            <p:sp>
              <p:nvSpPr>
                <p:cNvPr id="372" name="Google Shape;372;p34"/>
                <p:cNvSpPr/>
                <p:nvPr/>
              </p:nvSpPr>
              <p:spPr>
                <a:xfrm>
                  <a:off x="2038600" y="3965025"/>
                  <a:ext cx="4024200" cy="572700"/>
                </a:xfrm>
                <a:prstGeom prst="wedgeRoundRectCallout">
                  <a:avLst>
                    <a:gd name="adj1" fmla="val 35096"/>
                    <a:gd name="adj2" fmla="val -110136"/>
                    <a:gd name="adj3" fmla="val 0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Great Mexican food. Nice waiters and manager.</a:t>
                  </a:r>
                  <a:endParaRPr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pic>
              <p:nvPicPr>
                <p:cNvPr id="373" name="Google Shape;373;p3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506675" y="2969775"/>
                  <a:ext cx="891900" cy="891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74" name="Google Shape;374;p34"/>
              <p:cNvSpPr/>
              <p:nvPr/>
            </p:nvSpPr>
            <p:spPr>
              <a:xfrm>
                <a:off x="1516325" y="3426000"/>
                <a:ext cx="1814700" cy="572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375" name="Google Shape;375;p34"/>
            <p:cNvSpPr/>
            <p:nvPr/>
          </p:nvSpPr>
          <p:spPr>
            <a:xfrm>
              <a:off x="5392075" y="4317450"/>
              <a:ext cx="506400" cy="572700"/>
            </a:xfrm>
            <a:prstGeom prst="wedgeRoundRectCallout">
              <a:avLst>
                <a:gd name="adj1" fmla="val -89529"/>
                <a:gd name="adj2" fmla="val -113506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76" name="Google Shape;376;p34"/>
          <p:cNvSpPr txBox="1"/>
          <p:nvPr/>
        </p:nvSpPr>
        <p:spPr>
          <a:xfrm>
            <a:off x="4977575" y="2017000"/>
            <a:ext cx="8574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(1~5)</a:t>
            </a: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0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60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0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60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0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864" name="Google Shape;864;p6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5" name="Google Shape;865;p60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6" name="Google Shape;866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67" name="Google Shape;867;p60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8" name="Google Shape;868;p60"/>
          <p:cNvSpPr txBox="1"/>
          <p:nvPr/>
        </p:nvSpPr>
        <p:spPr>
          <a:xfrm>
            <a:off x="6613275" y="129600"/>
            <a:ext cx="21246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Candidate : 生成的句子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Reference :  參考答案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69" name="Google Shape;8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60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60"/>
          <p:cNvGrpSpPr/>
          <p:nvPr/>
        </p:nvGrpSpPr>
        <p:grpSpPr>
          <a:xfrm>
            <a:off x="182275" y="3274295"/>
            <a:ext cx="4316800" cy="1461180"/>
            <a:chOff x="4954913" y="2845895"/>
            <a:chExt cx="4316800" cy="1461180"/>
          </a:xfrm>
        </p:grpSpPr>
        <p:grpSp>
          <p:nvGrpSpPr>
            <p:cNvPr id="872" name="Google Shape;872;p60"/>
            <p:cNvGrpSpPr/>
            <p:nvPr/>
          </p:nvGrpSpPr>
          <p:grpSpPr>
            <a:xfrm>
              <a:off x="4954913" y="2845895"/>
              <a:ext cx="3905587" cy="852755"/>
              <a:chOff x="4954913" y="2845895"/>
              <a:chExt cx="3905587" cy="852755"/>
            </a:xfrm>
          </p:grpSpPr>
          <p:pic>
            <p:nvPicPr>
              <p:cNvPr id="873" name="Google Shape;873;p6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97825" y="2845895"/>
                <a:ext cx="3662675" cy="34305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74" name="Google Shape;874;p60"/>
              <p:cNvCxnSpPr/>
              <p:nvPr/>
            </p:nvCxnSpPr>
            <p:spPr>
              <a:xfrm rot="10800000" flipH="1">
                <a:off x="6758900" y="3111875"/>
                <a:ext cx="495600" cy="9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75" name="Google Shape;875;p60"/>
              <p:cNvSpPr txBox="1"/>
              <p:nvPr/>
            </p:nvSpPr>
            <p:spPr>
              <a:xfrm>
                <a:off x="4954913" y="3355750"/>
                <a:ext cx="3096300" cy="3429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candidate中這個uni-gram出現的次數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876" name="Google Shape;876;p60"/>
              <p:cNvCxnSpPr>
                <a:stCxn id="873" idx="2"/>
                <a:endCxn id="875" idx="0"/>
              </p:cNvCxnSpPr>
              <p:nvPr/>
            </p:nvCxnSpPr>
            <p:spPr>
              <a:xfrm flipH="1">
                <a:off x="6502962" y="3188950"/>
                <a:ext cx="526200" cy="166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877" name="Google Shape;877;p60"/>
            <p:cNvCxnSpPr/>
            <p:nvPr/>
          </p:nvCxnSpPr>
          <p:spPr>
            <a:xfrm>
              <a:off x="7393150" y="3111875"/>
              <a:ext cx="1298400" cy="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60"/>
            <p:cNvCxnSpPr/>
            <p:nvPr/>
          </p:nvCxnSpPr>
          <p:spPr>
            <a:xfrm flipH="1">
              <a:off x="8119687" y="3111875"/>
              <a:ext cx="158100" cy="8523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9" name="Google Shape;879;p60"/>
            <p:cNvSpPr txBox="1"/>
            <p:nvPr/>
          </p:nvSpPr>
          <p:spPr>
            <a:xfrm>
              <a:off x="5771312" y="3964175"/>
              <a:ext cx="3500400" cy="342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reference 中這個uni-gram出現最多的次數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80" name="Google Shape;880;p60"/>
          <p:cNvGrpSpPr/>
          <p:nvPr/>
        </p:nvGrpSpPr>
        <p:grpSpPr>
          <a:xfrm>
            <a:off x="4211175" y="2721213"/>
            <a:ext cx="4712500" cy="1527688"/>
            <a:chOff x="117250" y="2416175"/>
            <a:chExt cx="4712500" cy="1527688"/>
          </a:xfrm>
        </p:grpSpPr>
        <p:pic>
          <p:nvPicPr>
            <p:cNvPr id="881" name="Google Shape;881;p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9400" y="2903363"/>
              <a:ext cx="3040350" cy="104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p60"/>
            <p:cNvSpPr txBox="1"/>
            <p:nvPr/>
          </p:nvSpPr>
          <p:spPr>
            <a:xfrm>
              <a:off x="2801475" y="2416175"/>
              <a:ext cx="15465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1-gram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83" name="Google Shape;883;p60"/>
            <p:cNvSpPr txBox="1"/>
            <p:nvPr/>
          </p:nvSpPr>
          <p:spPr>
            <a:xfrm>
              <a:off x="117250" y="28269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84" name="Google Shape;884;p60"/>
            <p:cNvSpPr txBox="1"/>
            <p:nvPr/>
          </p:nvSpPr>
          <p:spPr>
            <a:xfrm>
              <a:off x="193450" y="35430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85" name="Google Shape;885;p60"/>
          <p:cNvSpPr/>
          <p:nvPr/>
        </p:nvSpPr>
        <p:spPr>
          <a:xfrm>
            <a:off x="6346950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6" name="Google Shape;886;p60"/>
          <p:cNvSpPr/>
          <p:nvPr/>
        </p:nvSpPr>
        <p:spPr>
          <a:xfrm>
            <a:off x="5798238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7" name="Google Shape;887;p60"/>
          <p:cNvSpPr/>
          <p:nvPr/>
        </p:nvSpPr>
        <p:spPr>
          <a:xfrm>
            <a:off x="6956850" y="1546550"/>
            <a:ext cx="1753800" cy="378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8" name="Google Shape;888;p60"/>
          <p:cNvSpPr/>
          <p:nvPr/>
        </p:nvSpPr>
        <p:spPr>
          <a:xfrm>
            <a:off x="6895638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9" name="Google Shape;889;p60"/>
          <p:cNvSpPr/>
          <p:nvPr/>
        </p:nvSpPr>
        <p:spPr>
          <a:xfrm>
            <a:off x="7455396" y="3190125"/>
            <a:ext cx="3840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0" name="Google Shape;890;p60"/>
          <p:cNvSpPr/>
          <p:nvPr/>
        </p:nvSpPr>
        <p:spPr>
          <a:xfrm>
            <a:off x="7850452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1" name="Google Shape;891;p60"/>
          <p:cNvSpPr/>
          <p:nvPr/>
        </p:nvSpPr>
        <p:spPr>
          <a:xfrm>
            <a:off x="8410202" y="3190125"/>
            <a:ext cx="548700" cy="400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1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61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61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61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61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901" name="Google Shape;901;p61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2" name="Google Shape;902;p61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3" name="Google Shape;903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04" name="Google Shape;904;p61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5" name="Google Shape;905;p61"/>
          <p:cNvSpPr txBox="1"/>
          <p:nvPr/>
        </p:nvSpPr>
        <p:spPr>
          <a:xfrm>
            <a:off x="6613275" y="129600"/>
            <a:ext cx="21246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Candidate : 生成的句子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Reference :  參考答案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06" name="Google Shape;9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61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1"/>
          <p:cNvGrpSpPr/>
          <p:nvPr/>
        </p:nvGrpSpPr>
        <p:grpSpPr>
          <a:xfrm>
            <a:off x="182275" y="3274295"/>
            <a:ext cx="4316800" cy="1461180"/>
            <a:chOff x="4954912" y="2845895"/>
            <a:chExt cx="4316800" cy="1461180"/>
          </a:xfrm>
        </p:grpSpPr>
        <p:grpSp>
          <p:nvGrpSpPr>
            <p:cNvPr id="909" name="Google Shape;909;p61"/>
            <p:cNvGrpSpPr/>
            <p:nvPr/>
          </p:nvGrpSpPr>
          <p:grpSpPr>
            <a:xfrm>
              <a:off x="4954912" y="2845895"/>
              <a:ext cx="3905587" cy="852755"/>
              <a:chOff x="4954912" y="2845895"/>
              <a:chExt cx="3905587" cy="852755"/>
            </a:xfrm>
          </p:grpSpPr>
          <p:pic>
            <p:nvPicPr>
              <p:cNvPr id="910" name="Google Shape;910;p6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97825" y="2845895"/>
                <a:ext cx="3662675" cy="34305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11" name="Google Shape;911;p61"/>
              <p:cNvCxnSpPr/>
              <p:nvPr/>
            </p:nvCxnSpPr>
            <p:spPr>
              <a:xfrm rot="10800000" flipH="1">
                <a:off x="6758900" y="3111875"/>
                <a:ext cx="495600" cy="9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12" name="Google Shape;912;p61"/>
              <p:cNvSpPr txBox="1"/>
              <p:nvPr/>
            </p:nvSpPr>
            <p:spPr>
              <a:xfrm>
                <a:off x="4954912" y="3355750"/>
                <a:ext cx="3096300" cy="3429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candidate中這個uni-gram出現的次數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913" name="Google Shape;913;p61"/>
              <p:cNvCxnSpPr>
                <a:stCxn id="910" idx="2"/>
                <a:endCxn id="912" idx="0"/>
              </p:cNvCxnSpPr>
              <p:nvPr/>
            </p:nvCxnSpPr>
            <p:spPr>
              <a:xfrm flipH="1">
                <a:off x="6502962" y="3188950"/>
                <a:ext cx="526200" cy="166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14" name="Google Shape;914;p61"/>
            <p:cNvCxnSpPr/>
            <p:nvPr/>
          </p:nvCxnSpPr>
          <p:spPr>
            <a:xfrm>
              <a:off x="7393150" y="3111875"/>
              <a:ext cx="1298400" cy="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61"/>
            <p:cNvCxnSpPr/>
            <p:nvPr/>
          </p:nvCxnSpPr>
          <p:spPr>
            <a:xfrm flipH="1">
              <a:off x="8118862" y="3101050"/>
              <a:ext cx="158100" cy="8523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6" name="Google Shape;916;p61"/>
            <p:cNvSpPr txBox="1"/>
            <p:nvPr/>
          </p:nvSpPr>
          <p:spPr>
            <a:xfrm>
              <a:off x="5771313" y="3964175"/>
              <a:ext cx="3500400" cy="342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reference 中這個uni-gram出現最多的次數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17" name="Google Shape;917;p61"/>
          <p:cNvGrpSpPr/>
          <p:nvPr/>
        </p:nvGrpSpPr>
        <p:grpSpPr>
          <a:xfrm>
            <a:off x="4409650" y="2805850"/>
            <a:ext cx="4328150" cy="1062400"/>
            <a:chOff x="4409650" y="2805850"/>
            <a:chExt cx="4328150" cy="1062400"/>
          </a:xfrm>
        </p:grpSpPr>
        <p:pic>
          <p:nvPicPr>
            <p:cNvPr id="918" name="Google Shape;918;p6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09650" y="2931989"/>
              <a:ext cx="3566231" cy="91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9" name="Google Shape;919;p61"/>
            <p:cNvSpPr txBox="1"/>
            <p:nvPr/>
          </p:nvSpPr>
          <p:spPr>
            <a:xfrm>
              <a:off x="7931400" y="2805850"/>
              <a:ext cx="80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7 個the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0" name="Google Shape;920;p61"/>
            <p:cNvSpPr txBox="1"/>
            <p:nvPr/>
          </p:nvSpPr>
          <p:spPr>
            <a:xfrm>
              <a:off x="7931400" y="3160400"/>
              <a:ext cx="80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2 個the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1" name="Google Shape;921;p61"/>
            <p:cNvSpPr txBox="1"/>
            <p:nvPr/>
          </p:nvSpPr>
          <p:spPr>
            <a:xfrm>
              <a:off x="7931400" y="3468050"/>
              <a:ext cx="7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1 個te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922" name="Google Shape;922;p61"/>
            <p:cNvCxnSpPr/>
            <p:nvPr/>
          </p:nvCxnSpPr>
          <p:spPr>
            <a:xfrm rot="10800000" flipH="1">
              <a:off x="4409650" y="3199164"/>
              <a:ext cx="4179000" cy="144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61"/>
            <p:cNvCxnSpPr/>
            <p:nvPr/>
          </p:nvCxnSpPr>
          <p:spPr>
            <a:xfrm rot="10800000" flipH="1">
              <a:off x="4409650" y="3524714"/>
              <a:ext cx="4174800" cy="78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24" name="Google Shape;924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0175" y="4162775"/>
            <a:ext cx="965125" cy="361922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61"/>
          <p:cNvSpPr/>
          <p:nvPr/>
        </p:nvSpPr>
        <p:spPr>
          <a:xfrm>
            <a:off x="4368675" y="3489450"/>
            <a:ext cx="4254300" cy="3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6" name="Google Shape;926;p61"/>
          <p:cNvSpPr txBox="1"/>
          <p:nvPr/>
        </p:nvSpPr>
        <p:spPr>
          <a:xfrm>
            <a:off x="5845300" y="4118375"/>
            <a:ext cx="15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= min(7, max(2))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= 2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2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62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62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62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62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936" name="Google Shape;936;p62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7" name="Google Shape;937;p62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8" name="Google Shape;938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39" name="Google Shape;939;p62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0" name="Google Shape;940;p62"/>
          <p:cNvSpPr txBox="1"/>
          <p:nvPr/>
        </p:nvSpPr>
        <p:spPr>
          <a:xfrm>
            <a:off x="6613275" y="129600"/>
            <a:ext cx="21246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Candidate : 生成的句子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Reference :  參考答案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41" name="Google Shape;9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62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3" name="Google Shape;943;p62"/>
          <p:cNvGrpSpPr/>
          <p:nvPr/>
        </p:nvGrpSpPr>
        <p:grpSpPr>
          <a:xfrm>
            <a:off x="182275" y="3274295"/>
            <a:ext cx="4227400" cy="1461180"/>
            <a:chOff x="4954913" y="2845895"/>
            <a:chExt cx="4227400" cy="1461180"/>
          </a:xfrm>
        </p:grpSpPr>
        <p:grpSp>
          <p:nvGrpSpPr>
            <p:cNvPr id="944" name="Google Shape;944;p62"/>
            <p:cNvGrpSpPr/>
            <p:nvPr/>
          </p:nvGrpSpPr>
          <p:grpSpPr>
            <a:xfrm>
              <a:off x="4954913" y="2845895"/>
              <a:ext cx="3905587" cy="852755"/>
              <a:chOff x="4954913" y="2845895"/>
              <a:chExt cx="3905587" cy="852755"/>
            </a:xfrm>
          </p:grpSpPr>
          <p:pic>
            <p:nvPicPr>
              <p:cNvPr id="945" name="Google Shape;945;p6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97825" y="2845895"/>
                <a:ext cx="3662675" cy="34305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46" name="Google Shape;946;p62"/>
              <p:cNvCxnSpPr/>
              <p:nvPr/>
            </p:nvCxnSpPr>
            <p:spPr>
              <a:xfrm rot="10800000" flipH="1">
                <a:off x="6758900" y="3111875"/>
                <a:ext cx="495600" cy="9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47" name="Google Shape;947;p62"/>
              <p:cNvSpPr txBox="1"/>
              <p:nvPr/>
            </p:nvSpPr>
            <p:spPr>
              <a:xfrm>
                <a:off x="4954913" y="3355750"/>
                <a:ext cx="3096300" cy="3429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Source Sans Pro"/>
                    <a:ea typeface="Source Sans Pro"/>
                    <a:cs typeface="Source Sans Pro"/>
                    <a:sym typeface="Source Sans Pro"/>
                  </a:rPr>
                  <a:t>candidate中這個uni-gram出現的次數</a:t>
                </a:r>
                <a:endParaRPr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948" name="Google Shape;948;p62"/>
              <p:cNvCxnSpPr>
                <a:stCxn id="945" idx="2"/>
                <a:endCxn id="947" idx="0"/>
              </p:cNvCxnSpPr>
              <p:nvPr/>
            </p:nvCxnSpPr>
            <p:spPr>
              <a:xfrm flipH="1">
                <a:off x="6502962" y="3188950"/>
                <a:ext cx="526200" cy="166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49" name="Google Shape;949;p62"/>
            <p:cNvCxnSpPr/>
            <p:nvPr/>
          </p:nvCxnSpPr>
          <p:spPr>
            <a:xfrm>
              <a:off x="7393150" y="3111875"/>
              <a:ext cx="1298400" cy="9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62"/>
            <p:cNvCxnSpPr/>
            <p:nvPr/>
          </p:nvCxnSpPr>
          <p:spPr>
            <a:xfrm flipH="1">
              <a:off x="8176387" y="3111875"/>
              <a:ext cx="158100" cy="8523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51" name="Google Shape;951;p62"/>
            <p:cNvSpPr txBox="1"/>
            <p:nvPr/>
          </p:nvSpPr>
          <p:spPr>
            <a:xfrm>
              <a:off x="5771313" y="3964175"/>
              <a:ext cx="3411000" cy="3429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reference 中這個uni-gram出現最多的次數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52" name="Google Shape;952;p62"/>
          <p:cNvGrpSpPr/>
          <p:nvPr/>
        </p:nvGrpSpPr>
        <p:grpSpPr>
          <a:xfrm>
            <a:off x="4409650" y="2805850"/>
            <a:ext cx="4328150" cy="1062400"/>
            <a:chOff x="4409650" y="2805850"/>
            <a:chExt cx="4328150" cy="1062400"/>
          </a:xfrm>
        </p:grpSpPr>
        <p:pic>
          <p:nvPicPr>
            <p:cNvPr id="953" name="Google Shape;953;p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09650" y="2931989"/>
              <a:ext cx="3566231" cy="91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Google Shape;954;p62"/>
            <p:cNvSpPr txBox="1"/>
            <p:nvPr/>
          </p:nvSpPr>
          <p:spPr>
            <a:xfrm>
              <a:off x="7931400" y="2805850"/>
              <a:ext cx="80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7 個the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55" name="Google Shape;955;p62"/>
            <p:cNvSpPr txBox="1"/>
            <p:nvPr/>
          </p:nvSpPr>
          <p:spPr>
            <a:xfrm>
              <a:off x="7931400" y="3160400"/>
              <a:ext cx="80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2 個the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56" name="Google Shape;956;p62"/>
            <p:cNvSpPr txBox="1"/>
            <p:nvPr/>
          </p:nvSpPr>
          <p:spPr>
            <a:xfrm>
              <a:off x="7931400" y="3468050"/>
              <a:ext cx="80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1 個the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957" name="Google Shape;957;p62"/>
            <p:cNvCxnSpPr/>
            <p:nvPr/>
          </p:nvCxnSpPr>
          <p:spPr>
            <a:xfrm rot="10800000" flipH="1">
              <a:off x="4409650" y="3199164"/>
              <a:ext cx="4179000" cy="144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62"/>
            <p:cNvCxnSpPr/>
            <p:nvPr/>
          </p:nvCxnSpPr>
          <p:spPr>
            <a:xfrm rot="10800000" flipH="1">
              <a:off x="4409650" y="3524714"/>
              <a:ext cx="4174800" cy="7800"/>
            </a:xfrm>
            <a:prstGeom prst="straightConnector1">
              <a:avLst/>
            </a:prstGeom>
            <a:noFill/>
            <a:ln w="19050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9" name="Google Shape;959;p62"/>
          <p:cNvSpPr txBox="1"/>
          <p:nvPr/>
        </p:nvSpPr>
        <p:spPr>
          <a:xfrm>
            <a:off x="5464300" y="4118375"/>
            <a:ext cx="301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= min(7, max(2, 1))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= 2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0" name="Google Shape;960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175" y="4162775"/>
            <a:ext cx="965125" cy="361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3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3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3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970" name="Google Shape;970;p6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Google Shape;971;p63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2" name="Google Shape;972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73" name="Google Shape;973;p63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4" name="Google Shape;974;p63"/>
          <p:cNvSpPr txBox="1"/>
          <p:nvPr/>
        </p:nvSpPr>
        <p:spPr>
          <a:xfrm>
            <a:off x="2130075" y="4463575"/>
            <a:ext cx="187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P1 = 5/6</a:t>
            </a: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75" name="Google Shape;97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63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499175" y="1307950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63"/>
          <p:cNvGrpSpPr/>
          <p:nvPr/>
        </p:nvGrpSpPr>
        <p:grpSpPr>
          <a:xfrm>
            <a:off x="117250" y="2720975"/>
            <a:ext cx="4631825" cy="1527688"/>
            <a:chOff x="117250" y="2720975"/>
            <a:chExt cx="4631825" cy="1527688"/>
          </a:xfrm>
        </p:grpSpPr>
        <p:grpSp>
          <p:nvGrpSpPr>
            <p:cNvPr id="978" name="Google Shape;978;p63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979" name="Google Shape;979;p6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0" name="Google Shape;980;p63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81" name="Google Shape;981;p63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2" name="Google Shape;982;p63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983" name="Google Shape;983;p63"/>
          <p:cNvPicPr preferRelativeResize="0"/>
          <p:nvPr/>
        </p:nvPicPr>
        <p:blipFill rotWithShape="1">
          <a:blip r:embed="rId6">
            <a:alphaModFix/>
          </a:blip>
          <a:srcRect t="41575"/>
          <a:stretch/>
        </p:blipFill>
        <p:spPr>
          <a:xfrm>
            <a:off x="5490374" y="3095425"/>
            <a:ext cx="3247501" cy="1153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p63"/>
          <p:cNvCxnSpPr/>
          <p:nvPr/>
        </p:nvCxnSpPr>
        <p:spPr>
          <a:xfrm>
            <a:off x="6943775" y="3582225"/>
            <a:ext cx="366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5" name="Google Shape;985;p63"/>
          <p:cNvSpPr txBox="1"/>
          <p:nvPr/>
        </p:nvSpPr>
        <p:spPr>
          <a:xfrm>
            <a:off x="6991550" y="3095425"/>
            <a:ext cx="460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1</a:t>
            </a:r>
            <a:endParaRPr sz="16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6285100" y="3634100"/>
            <a:ext cx="10953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7" name="Google Shape;987;p63"/>
          <p:cNvSpPr txBox="1"/>
          <p:nvPr/>
        </p:nvSpPr>
        <p:spPr>
          <a:xfrm>
            <a:off x="7445325" y="3373675"/>
            <a:ext cx="460500" cy="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1</a:t>
            </a:r>
            <a:endParaRPr sz="160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8" name="Google Shape;988;p63"/>
          <p:cNvSpPr/>
          <p:nvPr/>
        </p:nvSpPr>
        <p:spPr>
          <a:xfrm>
            <a:off x="1650125" y="2201125"/>
            <a:ext cx="413100" cy="327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64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4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4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4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4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998" name="Google Shape;998;p6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9" name="Google Shape;999;p64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 as </a:t>
            </a:r>
            <a:r>
              <a:rPr lang="en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precision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0" name="Google Shape;1000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01" name="Google Shape;1001;p64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2" name="Google Shape;1002;p64"/>
          <p:cNvSpPr txBox="1"/>
          <p:nvPr/>
        </p:nvSpPr>
        <p:spPr>
          <a:xfrm>
            <a:off x="2130075" y="4463575"/>
            <a:ext cx="187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P1 = 5/6</a:t>
            </a: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3" name="Google Shape;100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34" y="2059324"/>
            <a:ext cx="3096166" cy="6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64"/>
          <p:cNvPicPr preferRelativeResize="0"/>
          <p:nvPr/>
        </p:nvPicPr>
        <p:blipFill rotWithShape="1">
          <a:blip r:embed="rId4">
            <a:alphaModFix/>
          </a:blip>
          <a:srcRect l="6367" t="9300" b="17234"/>
          <a:stretch/>
        </p:blipFill>
        <p:spPr>
          <a:xfrm>
            <a:off x="4749075" y="2059325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5" name="Google Shape;1005;p64"/>
          <p:cNvGrpSpPr/>
          <p:nvPr/>
        </p:nvGrpSpPr>
        <p:grpSpPr>
          <a:xfrm>
            <a:off x="117250" y="2720975"/>
            <a:ext cx="4631825" cy="1527688"/>
            <a:chOff x="117250" y="2720975"/>
            <a:chExt cx="4631825" cy="1527688"/>
          </a:xfrm>
        </p:grpSpPr>
        <p:grpSp>
          <p:nvGrpSpPr>
            <p:cNvPr id="1006" name="Google Shape;1006;p64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1007" name="Google Shape;1007;p6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8" name="Google Shape;1008;p64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009" name="Google Shape;1009;p64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0" name="Google Shape;1010;p64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11" name="Google Shape;1011;p64"/>
          <p:cNvGrpSpPr/>
          <p:nvPr/>
        </p:nvGrpSpPr>
        <p:grpSpPr>
          <a:xfrm>
            <a:off x="5619525" y="2785663"/>
            <a:ext cx="779000" cy="508300"/>
            <a:chOff x="5619525" y="2785663"/>
            <a:chExt cx="779000" cy="508300"/>
          </a:xfrm>
        </p:grpSpPr>
        <p:cxnSp>
          <p:nvCxnSpPr>
            <p:cNvPr id="1012" name="Google Shape;1012;p64"/>
            <p:cNvCxnSpPr/>
            <p:nvPr/>
          </p:nvCxnSpPr>
          <p:spPr>
            <a:xfrm>
              <a:off x="5619525" y="27856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64"/>
            <p:cNvCxnSpPr/>
            <p:nvPr/>
          </p:nvCxnSpPr>
          <p:spPr>
            <a:xfrm>
              <a:off x="5662025" y="32861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65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5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5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5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5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023" name="Google Shape;1023;p6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4" name="Google Shape;1024;p65"/>
          <p:cNvSpPr txBox="1"/>
          <p:nvPr/>
        </p:nvSpPr>
        <p:spPr>
          <a:xfrm>
            <a:off x="743475" y="1174175"/>
            <a:ext cx="68070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	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Explanation</a:t>
            </a:r>
            <a:endParaRPr sz="2200" b="1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(B1, B4)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(R1-P, R1-R, R1-F, R2-P, R2-R, R2-F)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5" name="Google Shape;1025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26" name="Google Shape;1026;p65"/>
          <p:cNvSpPr txBox="1"/>
          <p:nvPr/>
        </p:nvSpPr>
        <p:spPr>
          <a:xfrm>
            <a:off x="5334150" y="2704675"/>
            <a:ext cx="1196400" cy="8730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P: precision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R: recall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F: F1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6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6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66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66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036" name="Google Shape;1036;p6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6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8" name="Google Shape;1038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36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039" name="Google Shape;1039;p66"/>
          <p:cNvPicPr preferRelativeResize="0"/>
          <p:nvPr/>
        </p:nvPicPr>
        <p:blipFill rotWithShape="1">
          <a:blip r:embed="rId3">
            <a:alphaModFix/>
          </a:blip>
          <a:srcRect l="6367" t="9300" b="17234"/>
          <a:stretch/>
        </p:blipFill>
        <p:spPr>
          <a:xfrm>
            <a:off x="4749075" y="2059325"/>
            <a:ext cx="4361321" cy="127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66"/>
          <p:cNvPicPr preferRelativeResize="0"/>
          <p:nvPr/>
        </p:nvPicPr>
        <p:blipFill rotWithShape="1">
          <a:blip r:embed="rId4">
            <a:alphaModFix/>
          </a:blip>
          <a:srcRect r="67537"/>
          <a:stretch/>
        </p:blipFill>
        <p:spPr>
          <a:xfrm>
            <a:off x="117249" y="1837783"/>
            <a:ext cx="1272801" cy="7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66"/>
          <p:cNvPicPr preferRelativeResize="0"/>
          <p:nvPr/>
        </p:nvPicPr>
        <p:blipFill rotWithShape="1">
          <a:blip r:embed="rId4">
            <a:alphaModFix/>
          </a:blip>
          <a:srcRect l="33110"/>
          <a:stretch/>
        </p:blipFill>
        <p:spPr>
          <a:xfrm>
            <a:off x="479325" y="2334125"/>
            <a:ext cx="4116352" cy="110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66"/>
          <p:cNvCxnSpPr/>
          <p:nvPr/>
        </p:nvCxnSpPr>
        <p:spPr>
          <a:xfrm>
            <a:off x="2943700" y="2785675"/>
            <a:ext cx="1524300" cy="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3" name="Google Shape;1043;p66"/>
          <p:cNvCxnSpPr/>
          <p:nvPr/>
        </p:nvCxnSpPr>
        <p:spPr>
          <a:xfrm>
            <a:off x="979975" y="3370375"/>
            <a:ext cx="1346400" cy="9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4" name="Google Shape;1044;p66"/>
          <p:cNvCxnSpPr/>
          <p:nvPr/>
        </p:nvCxnSpPr>
        <p:spPr>
          <a:xfrm>
            <a:off x="821000" y="2884025"/>
            <a:ext cx="1346400" cy="9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5" name="Google Shape;1045;p66"/>
          <p:cNvGrpSpPr/>
          <p:nvPr/>
        </p:nvGrpSpPr>
        <p:grpSpPr>
          <a:xfrm>
            <a:off x="5619525" y="2785663"/>
            <a:ext cx="779000" cy="508300"/>
            <a:chOff x="5619525" y="2785663"/>
            <a:chExt cx="779000" cy="508300"/>
          </a:xfrm>
        </p:grpSpPr>
        <p:cxnSp>
          <p:nvCxnSpPr>
            <p:cNvPr id="1046" name="Google Shape;1046;p66"/>
            <p:cNvCxnSpPr/>
            <p:nvPr/>
          </p:nvCxnSpPr>
          <p:spPr>
            <a:xfrm>
              <a:off x="5619525" y="27856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66"/>
            <p:cNvCxnSpPr/>
            <p:nvPr/>
          </p:nvCxnSpPr>
          <p:spPr>
            <a:xfrm>
              <a:off x="5662025" y="32861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67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6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6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67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67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057" name="Google Shape;1057;p67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8" name="Google Shape;1058;p67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9" name="Google Shape;1059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37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60" name="Google Shape;1060;p67"/>
          <p:cNvGrpSpPr/>
          <p:nvPr/>
        </p:nvGrpSpPr>
        <p:grpSpPr>
          <a:xfrm>
            <a:off x="0" y="1922350"/>
            <a:ext cx="4631825" cy="1527688"/>
            <a:chOff x="117250" y="2720975"/>
            <a:chExt cx="4631825" cy="1527688"/>
          </a:xfrm>
        </p:grpSpPr>
        <p:grpSp>
          <p:nvGrpSpPr>
            <p:cNvPr id="1061" name="Google Shape;1061;p67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1062" name="Google Shape;1062;p6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3" name="Google Shape;1063;p67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064" name="Google Shape;1064;p67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5" name="Google Shape;1065;p67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66" name="Google Shape;1066;p67"/>
          <p:cNvSpPr txBox="1"/>
          <p:nvPr/>
        </p:nvSpPr>
        <p:spPr>
          <a:xfrm>
            <a:off x="4798725" y="1231675"/>
            <a:ext cx="4125300" cy="31251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C3B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candidate_count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7" name="Google Shape;1067;p67"/>
          <p:cNvPicPr preferRelativeResize="0"/>
          <p:nvPr/>
        </p:nvPicPr>
        <p:blipFill rotWithShape="1">
          <a:blip r:embed="rId4">
            <a:alphaModFix/>
          </a:blip>
          <a:srcRect l="36188" t="56857" r="3566"/>
          <a:stretch/>
        </p:blipFill>
        <p:spPr>
          <a:xfrm>
            <a:off x="4946500" y="1679000"/>
            <a:ext cx="3926400" cy="5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67"/>
          <p:cNvPicPr preferRelativeResize="0"/>
          <p:nvPr/>
        </p:nvPicPr>
        <p:blipFill rotWithShape="1">
          <a:blip r:embed="rId5">
            <a:alphaModFix/>
          </a:blip>
          <a:srcRect l="16580" t="55936" r="3972" b="17238"/>
          <a:stretch/>
        </p:blipFill>
        <p:spPr>
          <a:xfrm>
            <a:off x="5301338" y="2671425"/>
            <a:ext cx="3120070" cy="39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67"/>
          <p:cNvGrpSpPr/>
          <p:nvPr/>
        </p:nvGrpSpPr>
        <p:grpSpPr>
          <a:xfrm>
            <a:off x="4895200" y="3550825"/>
            <a:ext cx="3977700" cy="699000"/>
            <a:chOff x="4895200" y="3474625"/>
            <a:chExt cx="3977700" cy="699000"/>
          </a:xfrm>
        </p:grpSpPr>
        <p:pic>
          <p:nvPicPr>
            <p:cNvPr id="1070" name="Google Shape;1070;p67"/>
            <p:cNvPicPr preferRelativeResize="0"/>
            <p:nvPr/>
          </p:nvPicPr>
          <p:blipFill rotWithShape="1">
            <a:blip r:embed="rId4">
              <a:alphaModFix/>
            </a:blip>
            <a:srcRect l="64795" t="56857" r="3568"/>
            <a:stretch/>
          </p:blipFill>
          <p:spPr>
            <a:xfrm>
              <a:off x="6811050" y="3474625"/>
              <a:ext cx="2061850" cy="506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Google Shape;1071;p67"/>
            <p:cNvPicPr preferRelativeResize="0"/>
            <p:nvPr/>
          </p:nvPicPr>
          <p:blipFill rotWithShape="1">
            <a:blip r:embed="rId5">
              <a:alphaModFix/>
            </a:blip>
            <a:srcRect l="55901" t="69071" r="37336" b="16905"/>
            <a:stretch/>
          </p:blipFill>
          <p:spPr>
            <a:xfrm>
              <a:off x="7269749" y="3910225"/>
              <a:ext cx="280724" cy="2174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2" name="Google Shape;1072;p67"/>
            <p:cNvGrpSpPr/>
            <p:nvPr/>
          </p:nvGrpSpPr>
          <p:grpSpPr>
            <a:xfrm>
              <a:off x="4895200" y="3509800"/>
              <a:ext cx="1843799" cy="644476"/>
              <a:chOff x="3102700" y="4172125"/>
              <a:chExt cx="1843799" cy="644476"/>
            </a:xfrm>
          </p:grpSpPr>
          <p:pic>
            <p:nvPicPr>
              <p:cNvPr id="1073" name="Google Shape;1073;p67"/>
              <p:cNvPicPr preferRelativeResize="0"/>
              <p:nvPr/>
            </p:nvPicPr>
            <p:blipFill rotWithShape="1">
              <a:blip r:embed="rId4">
                <a:alphaModFix/>
              </a:blip>
              <a:srcRect l="36188" t="56857" r="35521"/>
              <a:stretch/>
            </p:blipFill>
            <p:spPr>
              <a:xfrm>
                <a:off x="3102700" y="4172125"/>
                <a:ext cx="1843799" cy="506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4" name="Google Shape;1074;p67"/>
              <p:cNvPicPr preferRelativeResize="0"/>
              <p:nvPr/>
            </p:nvPicPr>
            <p:blipFill rotWithShape="1">
              <a:blip r:embed="rId5">
                <a:alphaModFix/>
              </a:blip>
              <a:srcRect l="16580" t="70779" r="55615" b="17239"/>
              <a:stretch/>
            </p:blipFill>
            <p:spPr>
              <a:xfrm>
                <a:off x="3409425" y="4608100"/>
                <a:ext cx="1295100" cy="208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5" name="Google Shape;1075;p67"/>
            <p:cNvPicPr preferRelativeResize="0"/>
            <p:nvPr/>
          </p:nvPicPr>
          <p:blipFill rotWithShape="1">
            <a:blip r:embed="rId4">
              <a:alphaModFix/>
            </a:blip>
            <a:srcRect l="64796" t="75922" r="28165"/>
            <a:stretch/>
          </p:blipFill>
          <p:spPr>
            <a:xfrm>
              <a:off x="6811050" y="3890875"/>
              <a:ext cx="458701" cy="28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6" name="Google Shape;1076;p67"/>
          <p:cNvSpPr txBox="1"/>
          <p:nvPr/>
        </p:nvSpPr>
        <p:spPr>
          <a:xfrm>
            <a:off x="352713" y="3667700"/>
            <a:ext cx="39264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R1-P = </a:t>
            </a:r>
            <a:r>
              <a:rPr lang="en" sz="16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</a:t>
            </a:r>
            <a:r>
              <a:rPr lang="en" sz="16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candidate_count</a:t>
            </a:r>
            <a:endParaRPr sz="160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= 5/6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R1-R = </a:t>
            </a:r>
            <a:r>
              <a:rPr lang="en" sz="16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</a:t>
            </a:r>
            <a:r>
              <a:rPr lang="en" sz="1600">
                <a:solidFill>
                  <a:srgbClr val="00C3B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reference_count</a:t>
            </a:r>
            <a:endParaRPr sz="1600">
              <a:solidFill>
                <a:srgbClr val="00C3B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= 5/6</a:t>
            </a:r>
            <a:b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R1-F = 2 * [(P * R) /  (P + R)]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7" name="Google Shape;1077;p67"/>
          <p:cNvSpPr txBox="1"/>
          <p:nvPr/>
        </p:nvSpPr>
        <p:spPr>
          <a:xfrm>
            <a:off x="6842000" y="12316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8" name="Google Shape;1078;p67"/>
          <p:cNvSpPr txBox="1"/>
          <p:nvPr/>
        </p:nvSpPr>
        <p:spPr>
          <a:xfrm>
            <a:off x="6842000" y="2151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9" name="Google Shape;1079;p67"/>
          <p:cNvSpPr txBox="1"/>
          <p:nvPr/>
        </p:nvSpPr>
        <p:spPr>
          <a:xfrm>
            <a:off x="6635350" y="307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0" name="Google Shape;1080;p67"/>
          <p:cNvSpPr/>
          <p:nvPr/>
        </p:nvSpPr>
        <p:spPr>
          <a:xfrm>
            <a:off x="172500" y="2990425"/>
            <a:ext cx="4459200" cy="677400"/>
          </a:xfrm>
          <a:prstGeom prst="rect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1" name="Google Shape;1081;p67"/>
          <p:cNvSpPr/>
          <p:nvPr/>
        </p:nvSpPr>
        <p:spPr>
          <a:xfrm>
            <a:off x="172500" y="2326663"/>
            <a:ext cx="4459200" cy="6774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2" name="Google Shape;1082;p67"/>
          <p:cNvSpPr/>
          <p:nvPr/>
        </p:nvSpPr>
        <p:spPr>
          <a:xfrm>
            <a:off x="172500" y="2275775"/>
            <a:ext cx="4459200" cy="14819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8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6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6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68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8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092" name="Google Shape;1092;p6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3" name="Google Shape;1093;p68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4" name="Google Shape;1094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38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95" name="Google Shape;1095;p68"/>
          <p:cNvGrpSpPr/>
          <p:nvPr/>
        </p:nvGrpSpPr>
        <p:grpSpPr>
          <a:xfrm>
            <a:off x="0" y="1922350"/>
            <a:ext cx="4631825" cy="1527688"/>
            <a:chOff x="117250" y="2720975"/>
            <a:chExt cx="4631825" cy="1527688"/>
          </a:xfrm>
        </p:grpSpPr>
        <p:grpSp>
          <p:nvGrpSpPr>
            <p:cNvPr id="1096" name="Google Shape;1096;p68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1097" name="Google Shape;1097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8" name="Google Shape;1098;p68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099" name="Google Shape;1099;p68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00" name="Google Shape;1100;p68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01" name="Google Shape;1101;p68"/>
          <p:cNvSpPr txBox="1"/>
          <p:nvPr/>
        </p:nvSpPr>
        <p:spPr>
          <a:xfrm>
            <a:off x="4798725" y="1231675"/>
            <a:ext cx="4125300" cy="31251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C3B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candidate_count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02" name="Google Shape;1102;p68"/>
          <p:cNvPicPr preferRelativeResize="0"/>
          <p:nvPr/>
        </p:nvPicPr>
        <p:blipFill rotWithShape="1">
          <a:blip r:embed="rId4">
            <a:alphaModFix/>
          </a:blip>
          <a:srcRect l="36188" t="56857" r="3566"/>
          <a:stretch/>
        </p:blipFill>
        <p:spPr>
          <a:xfrm>
            <a:off x="4946500" y="1679000"/>
            <a:ext cx="3926400" cy="5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68"/>
          <p:cNvPicPr preferRelativeResize="0"/>
          <p:nvPr/>
        </p:nvPicPr>
        <p:blipFill rotWithShape="1">
          <a:blip r:embed="rId5">
            <a:alphaModFix/>
          </a:blip>
          <a:srcRect l="16580" t="55936" r="3972" b="17238"/>
          <a:stretch/>
        </p:blipFill>
        <p:spPr>
          <a:xfrm>
            <a:off x="5301338" y="2671425"/>
            <a:ext cx="3120070" cy="39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4" name="Google Shape;1104;p68"/>
          <p:cNvGrpSpPr/>
          <p:nvPr/>
        </p:nvGrpSpPr>
        <p:grpSpPr>
          <a:xfrm>
            <a:off x="4895200" y="3550825"/>
            <a:ext cx="3977700" cy="699000"/>
            <a:chOff x="4895200" y="3474625"/>
            <a:chExt cx="3977700" cy="699000"/>
          </a:xfrm>
        </p:grpSpPr>
        <p:pic>
          <p:nvPicPr>
            <p:cNvPr id="1105" name="Google Shape;1105;p68"/>
            <p:cNvPicPr preferRelativeResize="0"/>
            <p:nvPr/>
          </p:nvPicPr>
          <p:blipFill rotWithShape="1">
            <a:blip r:embed="rId4">
              <a:alphaModFix/>
            </a:blip>
            <a:srcRect l="64795" t="56857" r="3568"/>
            <a:stretch/>
          </p:blipFill>
          <p:spPr>
            <a:xfrm>
              <a:off x="6811050" y="3474625"/>
              <a:ext cx="2061850" cy="506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6" name="Google Shape;1106;p68"/>
            <p:cNvPicPr preferRelativeResize="0"/>
            <p:nvPr/>
          </p:nvPicPr>
          <p:blipFill rotWithShape="1">
            <a:blip r:embed="rId5">
              <a:alphaModFix/>
            </a:blip>
            <a:srcRect l="55901" t="69071" r="37336" b="16905"/>
            <a:stretch/>
          </p:blipFill>
          <p:spPr>
            <a:xfrm>
              <a:off x="7269749" y="3910225"/>
              <a:ext cx="280724" cy="2174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7" name="Google Shape;1107;p68"/>
            <p:cNvGrpSpPr/>
            <p:nvPr/>
          </p:nvGrpSpPr>
          <p:grpSpPr>
            <a:xfrm>
              <a:off x="4895200" y="3509800"/>
              <a:ext cx="1843799" cy="644476"/>
              <a:chOff x="3102700" y="4172125"/>
              <a:chExt cx="1843799" cy="644476"/>
            </a:xfrm>
          </p:grpSpPr>
          <p:pic>
            <p:nvPicPr>
              <p:cNvPr id="1108" name="Google Shape;1108;p68"/>
              <p:cNvPicPr preferRelativeResize="0"/>
              <p:nvPr/>
            </p:nvPicPr>
            <p:blipFill rotWithShape="1">
              <a:blip r:embed="rId4">
                <a:alphaModFix/>
              </a:blip>
              <a:srcRect l="36188" t="56857" r="35521"/>
              <a:stretch/>
            </p:blipFill>
            <p:spPr>
              <a:xfrm>
                <a:off x="3102700" y="4172125"/>
                <a:ext cx="1843799" cy="506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9" name="Google Shape;1109;p68"/>
              <p:cNvPicPr preferRelativeResize="0"/>
              <p:nvPr/>
            </p:nvPicPr>
            <p:blipFill rotWithShape="1">
              <a:blip r:embed="rId5">
                <a:alphaModFix/>
              </a:blip>
              <a:srcRect l="16580" t="70779" r="55615" b="17239"/>
              <a:stretch/>
            </p:blipFill>
            <p:spPr>
              <a:xfrm>
                <a:off x="3409425" y="4608100"/>
                <a:ext cx="1295100" cy="208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0" name="Google Shape;1110;p68"/>
            <p:cNvPicPr preferRelativeResize="0"/>
            <p:nvPr/>
          </p:nvPicPr>
          <p:blipFill rotWithShape="1">
            <a:blip r:embed="rId4">
              <a:alphaModFix/>
            </a:blip>
            <a:srcRect l="64796" t="75922" r="28165"/>
            <a:stretch/>
          </p:blipFill>
          <p:spPr>
            <a:xfrm>
              <a:off x="6811050" y="3890875"/>
              <a:ext cx="458701" cy="28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1" name="Google Shape;1111;p68"/>
          <p:cNvSpPr txBox="1"/>
          <p:nvPr/>
        </p:nvSpPr>
        <p:spPr>
          <a:xfrm>
            <a:off x="352713" y="3667700"/>
            <a:ext cx="39264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R1-P = </a:t>
            </a:r>
            <a:r>
              <a:rPr lang="en" sz="16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</a:t>
            </a:r>
            <a:r>
              <a:rPr lang="en" sz="16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candidate_count</a:t>
            </a:r>
            <a:endParaRPr sz="160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= 5/6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R1-R = </a:t>
            </a:r>
            <a:r>
              <a:rPr lang="en" sz="16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overlap_count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/ </a:t>
            </a:r>
            <a:r>
              <a:rPr lang="en" sz="1600">
                <a:solidFill>
                  <a:srgbClr val="00C3B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reference_count</a:t>
            </a:r>
            <a:endParaRPr sz="1600">
              <a:solidFill>
                <a:srgbClr val="00C3B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= 5/6</a:t>
            </a:r>
            <a:b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R1-F = 2 * [(P * R) /  (P + R)]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2" name="Google Shape;1112;p68"/>
          <p:cNvSpPr txBox="1"/>
          <p:nvPr/>
        </p:nvSpPr>
        <p:spPr>
          <a:xfrm>
            <a:off x="6842000" y="12316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3" name="Google Shape;1113;p68"/>
          <p:cNvSpPr txBox="1"/>
          <p:nvPr/>
        </p:nvSpPr>
        <p:spPr>
          <a:xfrm>
            <a:off x="6842000" y="2151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4" name="Google Shape;1114;p68"/>
          <p:cNvSpPr txBox="1"/>
          <p:nvPr/>
        </p:nvSpPr>
        <p:spPr>
          <a:xfrm>
            <a:off x="6635350" y="307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9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69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69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69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69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124" name="Google Shape;1124;p6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Google Shape;1125;p69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6" name="Google Shape;1126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39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127" name="Google Shape;1127;p69"/>
          <p:cNvPicPr preferRelativeResize="0"/>
          <p:nvPr/>
        </p:nvPicPr>
        <p:blipFill rotWithShape="1">
          <a:blip r:embed="rId3">
            <a:alphaModFix/>
          </a:blip>
          <a:srcRect l="6367" t="9300" b="17234"/>
          <a:stretch/>
        </p:blipFill>
        <p:spPr>
          <a:xfrm>
            <a:off x="4749075" y="2059325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8" name="Google Shape;1128;p69"/>
          <p:cNvGrpSpPr/>
          <p:nvPr/>
        </p:nvGrpSpPr>
        <p:grpSpPr>
          <a:xfrm>
            <a:off x="117250" y="3406775"/>
            <a:ext cx="4631825" cy="1527688"/>
            <a:chOff x="117250" y="2720975"/>
            <a:chExt cx="4631825" cy="1527688"/>
          </a:xfrm>
        </p:grpSpPr>
        <p:grpSp>
          <p:nvGrpSpPr>
            <p:cNvPr id="1129" name="Google Shape;1129;p69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1130" name="Google Shape;1130;p6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1" name="Google Shape;1131;p69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32" name="Google Shape;1132;p69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33" name="Google Shape;1133;p69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134" name="Google Shape;1134;p69"/>
          <p:cNvPicPr preferRelativeResize="0"/>
          <p:nvPr/>
        </p:nvPicPr>
        <p:blipFill rotWithShape="1">
          <a:blip r:embed="rId5">
            <a:alphaModFix/>
          </a:blip>
          <a:srcRect r="67537"/>
          <a:stretch/>
        </p:blipFill>
        <p:spPr>
          <a:xfrm>
            <a:off x="117249" y="1837783"/>
            <a:ext cx="1272801" cy="7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9"/>
          <p:cNvPicPr preferRelativeResize="0"/>
          <p:nvPr/>
        </p:nvPicPr>
        <p:blipFill rotWithShape="1">
          <a:blip r:embed="rId5">
            <a:alphaModFix/>
          </a:blip>
          <a:srcRect l="33110"/>
          <a:stretch/>
        </p:blipFill>
        <p:spPr>
          <a:xfrm>
            <a:off x="479325" y="2334125"/>
            <a:ext cx="4116352" cy="11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69"/>
          <p:cNvSpPr txBox="1"/>
          <p:nvPr/>
        </p:nvSpPr>
        <p:spPr>
          <a:xfrm>
            <a:off x="5619525" y="4531825"/>
            <a:ext cx="187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ROUGE-1 = 5/6</a:t>
            </a: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7" name="Google Shape;1137;p69"/>
          <p:cNvCxnSpPr/>
          <p:nvPr/>
        </p:nvCxnSpPr>
        <p:spPr>
          <a:xfrm>
            <a:off x="979975" y="3370375"/>
            <a:ext cx="1346400" cy="9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8" name="Google Shape;1138;p69"/>
          <p:cNvCxnSpPr/>
          <p:nvPr/>
        </p:nvCxnSpPr>
        <p:spPr>
          <a:xfrm>
            <a:off x="821000" y="2884025"/>
            <a:ext cx="1346400" cy="9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9" name="Google Shape;1139;p69"/>
          <p:cNvGrpSpPr/>
          <p:nvPr/>
        </p:nvGrpSpPr>
        <p:grpSpPr>
          <a:xfrm>
            <a:off x="5619525" y="2785663"/>
            <a:ext cx="779000" cy="508300"/>
            <a:chOff x="5619525" y="2785663"/>
            <a:chExt cx="779000" cy="508300"/>
          </a:xfrm>
        </p:grpSpPr>
        <p:cxnSp>
          <p:nvCxnSpPr>
            <p:cNvPr id="1140" name="Google Shape;1140;p69"/>
            <p:cNvCxnSpPr/>
            <p:nvPr/>
          </p:nvCxnSpPr>
          <p:spPr>
            <a:xfrm>
              <a:off x="5619525" y="27856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69"/>
            <p:cNvCxnSpPr/>
            <p:nvPr/>
          </p:nvCxnSpPr>
          <p:spPr>
            <a:xfrm>
              <a:off x="5662025" y="32861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142" name="Google Shape;1142;p69"/>
          <p:cNvCxnSpPr/>
          <p:nvPr/>
        </p:nvCxnSpPr>
        <p:spPr>
          <a:xfrm>
            <a:off x="2943700" y="2785675"/>
            <a:ext cx="1524300" cy="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2" name="Google Shape;382;p3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5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5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Difficulty</a:t>
            </a:r>
            <a:endParaRPr sz="3600"/>
          </a:p>
        </p:txBody>
      </p:sp>
      <p:sp>
        <p:nvSpPr>
          <p:cNvPr id="389" name="Google Shape;389;p35"/>
          <p:cNvSpPr txBox="1"/>
          <p:nvPr/>
        </p:nvSpPr>
        <p:spPr>
          <a:xfrm>
            <a:off x="1212975" y="1241750"/>
            <a:ext cx="66918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IDs and words are in very different semantic spaces.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In a standard Transformer model, each element calculates the weights to all elements.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0" name="Google Shape;3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25" y="2680238"/>
            <a:ext cx="33528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70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70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70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70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70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152" name="Google Shape;1152;p7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3" name="Google Shape;1153;p70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 as </a:t>
            </a:r>
            <a:r>
              <a:rPr lang="en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recall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4" name="Google Shape;1154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40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155" name="Google Shape;1155;p70"/>
          <p:cNvPicPr preferRelativeResize="0"/>
          <p:nvPr/>
        </p:nvPicPr>
        <p:blipFill rotWithShape="1">
          <a:blip r:embed="rId3">
            <a:alphaModFix/>
          </a:blip>
          <a:srcRect l="6367" t="9300" b="17234"/>
          <a:stretch/>
        </p:blipFill>
        <p:spPr>
          <a:xfrm>
            <a:off x="4749075" y="2059325"/>
            <a:ext cx="4361321" cy="12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6" name="Google Shape;1156;p70"/>
          <p:cNvGrpSpPr/>
          <p:nvPr/>
        </p:nvGrpSpPr>
        <p:grpSpPr>
          <a:xfrm>
            <a:off x="117250" y="3406775"/>
            <a:ext cx="4631825" cy="1527688"/>
            <a:chOff x="117250" y="2720975"/>
            <a:chExt cx="4631825" cy="1527688"/>
          </a:xfrm>
        </p:grpSpPr>
        <p:grpSp>
          <p:nvGrpSpPr>
            <p:cNvPr id="1157" name="Google Shape;1157;p70"/>
            <p:cNvGrpSpPr/>
            <p:nvPr/>
          </p:nvGrpSpPr>
          <p:grpSpPr>
            <a:xfrm>
              <a:off x="1708725" y="2720975"/>
              <a:ext cx="3040350" cy="1527688"/>
              <a:chOff x="1865600" y="2720975"/>
              <a:chExt cx="3040350" cy="1527688"/>
            </a:xfrm>
          </p:grpSpPr>
          <p:pic>
            <p:nvPicPr>
              <p:cNvPr id="1158" name="Google Shape;1158;p7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865600" y="32081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9" name="Google Shape;1159;p70"/>
              <p:cNvSpPr txBox="1"/>
              <p:nvPr/>
            </p:nvSpPr>
            <p:spPr>
              <a:xfrm>
                <a:off x="2801475" y="27209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60" name="Google Shape;1160;p70"/>
            <p:cNvSpPr txBox="1"/>
            <p:nvPr/>
          </p:nvSpPr>
          <p:spPr>
            <a:xfrm>
              <a:off x="117250" y="31317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61" name="Google Shape;1161;p70"/>
            <p:cNvSpPr txBox="1"/>
            <p:nvPr/>
          </p:nvSpPr>
          <p:spPr>
            <a:xfrm>
              <a:off x="193450" y="38478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162" name="Google Shape;1162;p70"/>
          <p:cNvPicPr preferRelativeResize="0"/>
          <p:nvPr/>
        </p:nvPicPr>
        <p:blipFill rotWithShape="1">
          <a:blip r:embed="rId5">
            <a:alphaModFix/>
          </a:blip>
          <a:srcRect r="67537"/>
          <a:stretch/>
        </p:blipFill>
        <p:spPr>
          <a:xfrm>
            <a:off x="117249" y="1837783"/>
            <a:ext cx="1272801" cy="7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70"/>
          <p:cNvPicPr preferRelativeResize="0"/>
          <p:nvPr/>
        </p:nvPicPr>
        <p:blipFill rotWithShape="1">
          <a:blip r:embed="rId5">
            <a:alphaModFix/>
          </a:blip>
          <a:srcRect l="33110"/>
          <a:stretch/>
        </p:blipFill>
        <p:spPr>
          <a:xfrm>
            <a:off x="479325" y="2334125"/>
            <a:ext cx="4116352" cy="11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70"/>
          <p:cNvSpPr txBox="1"/>
          <p:nvPr/>
        </p:nvSpPr>
        <p:spPr>
          <a:xfrm>
            <a:off x="5619525" y="4531825"/>
            <a:ext cx="187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ROUGE-1 = 5/6</a:t>
            </a: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65" name="Google Shape;1165;p70"/>
          <p:cNvGrpSpPr/>
          <p:nvPr/>
        </p:nvGrpSpPr>
        <p:grpSpPr>
          <a:xfrm>
            <a:off x="821000" y="2785663"/>
            <a:ext cx="5577525" cy="593713"/>
            <a:chOff x="821000" y="2785663"/>
            <a:chExt cx="5577525" cy="593713"/>
          </a:xfrm>
        </p:grpSpPr>
        <p:cxnSp>
          <p:nvCxnSpPr>
            <p:cNvPr id="1166" name="Google Shape;1166;p70"/>
            <p:cNvCxnSpPr/>
            <p:nvPr/>
          </p:nvCxnSpPr>
          <p:spPr>
            <a:xfrm>
              <a:off x="979975" y="3370375"/>
              <a:ext cx="1346400" cy="90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70"/>
            <p:cNvCxnSpPr/>
            <p:nvPr/>
          </p:nvCxnSpPr>
          <p:spPr>
            <a:xfrm>
              <a:off x="821000" y="2884025"/>
              <a:ext cx="1346400" cy="90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70"/>
            <p:cNvCxnSpPr/>
            <p:nvPr/>
          </p:nvCxnSpPr>
          <p:spPr>
            <a:xfrm>
              <a:off x="5619525" y="27856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70"/>
            <p:cNvCxnSpPr/>
            <p:nvPr/>
          </p:nvCxnSpPr>
          <p:spPr>
            <a:xfrm>
              <a:off x="5662025" y="3286163"/>
              <a:ext cx="736500" cy="78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1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71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71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71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71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179" name="Google Shape;1179;p71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0" name="Google Shape;1180;p71"/>
          <p:cNvSpPr txBox="1"/>
          <p:nvPr/>
        </p:nvSpPr>
        <p:spPr>
          <a:xfrm>
            <a:off x="743475" y="1174175"/>
            <a:ext cx="68070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ROUGE-L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1" name="Google Shape;1181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82" name="Google Shape;1182;p71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3" name="Google Shape;1183;p71"/>
          <p:cNvSpPr txBox="1"/>
          <p:nvPr/>
        </p:nvSpPr>
        <p:spPr>
          <a:xfrm>
            <a:off x="473175" y="3357550"/>
            <a:ext cx="28356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m : len(reference)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4" name="Google Shape;1184;p71"/>
          <p:cNvSpPr txBox="1"/>
          <p:nvPr/>
        </p:nvSpPr>
        <p:spPr>
          <a:xfrm>
            <a:off x="425100" y="2784850"/>
            <a:ext cx="439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ource Sans Pro"/>
                <a:ea typeface="Source Sans Pro"/>
                <a:cs typeface="Source Sans Pro"/>
                <a:sym typeface="Source Sans Pro"/>
              </a:rPr>
              <a:t>LCS : longest common subsequence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85" name="Google Shape;1185;p71"/>
          <p:cNvGrpSpPr/>
          <p:nvPr/>
        </p:nvGrpSpPr>
        <p:grpSpPr>
          <a:xfrm>
            <a:off x="473163" y="2137138"/>
            <a:ext cx="2739475" cy="647700"/>
            <a:chOff x="1092900" y="2792500"/>
            <a:chExt cx="2739475" cy="647700"/>
          </a:xfrm>
        </p:grpSpPr>
        <p:pic>
          <p:nvPicPr>
            <p:cNvPr id="1186" name="Google Shape;1186;p71"/>
            <p:cNvPicPr preferRelativeResize="0"/>
            <p:nvPr/>
          </p:nvPicPr>
          <p:blipFill rotWithShape="1">
            <a:blip r:embed="rId3">
              <a:alphaModFix/>
            </a:blip>
            <a:srcRect r="41673" b="60499"/>
            <a:stretch/>
          </p:blipFill>
          <p:spPr>
            <a:xfrm>
              <a:off x="1092900" y="2792500"/>
              <a:ext cx="1753399" cy="6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7" name="Google Shape;1187;p71"/>
            <p:cNvPicPr preferRelativeResize="0"/>
            <p:nvPr/>
          </p:nvPicPr>
          <p:blipFill rotWithShape="1">
            <a:blip r:embed="rId3">
              <a:alphaModFix/>
            </a:blip>
            <a:srcRect l="25751" t="39563" r="43309" b="31296"/>
            <a:stretch/>
          </p:blipFill>
          <p:spPr>
            <a:xfrm>
              <a:off x="2902275" y="2962400"/>
              <a:ext cx="930100" cy="47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8" name="Google Shape;1188;p71"/>
          <p:cNvGrpSpPr/>
          <p:nvPr/>
        </p:nvGrpSpPr>
        <p:grpSpPr>
          <a:xfrm>
            <a:off x="4385075" y="2044688"/>
            <a:ext cx="4631825" cy="1527688"/>
            <a:chOff x="117250" y="2492375"/>
            <a:chExt cx="4631825" cy="1527688"/>
          </a:xfrm>
        </p:grpSpPr>
        <p:grpSp>
          <p:nvGrpSpPr>
            <p:cNvPr id="1189" name="Google Shape;1189;p71"/>
            <p:cNvGrpSpPr/>
            <p:nvPr/>
          </p:nvGrpSpPr>
          <p:grpSpPr>
            <a:xfrm>
              <a:off x="1708725" y="2492375"/>
              <a:ext cx="3040350" cy="1527688"/>
              <a:chOff x="1865600" y="2492375"/>
              <a:chExt cx="3040350" cy="1527688"/>
            </a:xfrm>
          </p:grpSpPr>
          <p:pic>
            <p:nvPicPr>
              <p:cNvPr id="1190" name="Google Shape;1190;p7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865600" y="2979563"/>
                <a:ext cx="3040350" cy="1040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1" name="Google Shape;1191;p71"/>
              <p:cNvSpPr txBox="1"/>
              <p:nvPr/>
            </p:nvSpPr>
            <p:spPr>
              <a:xfrm>
                <a:off x="2801475" y="2492375"/>
                <a:ext cx="15465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Source Sans Pro"/>
                    <a:ea typeface="Source Sans Pro"/>
                    <a:cs typeface="Source Sans Pro"/>
                    <a:sym typeface="Source Sans Pro"/>
                  </a:rPr>
                  <a:t>1-gram</a:t>
                </a: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92" name="Google Shape;1192;p71"/>
            <p:cNvSpPr txBox="1"/>
            <p:nvPr/>
          </p:nvSpPr>
          <p:spPr>
            <a:xfrm>
              <a:off x="117250" y="2903113"/>
              <a:ext cx="161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candidate(C)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生成的句子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93" name="Google Shape;1193;p71"/>
            <p:cNvSpPr txBox="1"/>
            <p:nvPr/>
          </p:nvSpPr>
          <p:spPr>
            <a:xfrm>
              <a:off x="193450" y="3619213"/>
              <a:ext cx="1445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  <a:t>reference(R)</a:t>
              </a:r>
              <a:br>
                <a:rPr lang="en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參考答案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94" name="Google Shape;1194;p71"/>
          <p:cNvSpPr/>
          <p:nvPr/>
        </p:nvSpPr>
        <p:spPr>
          <a:xfrm>
            <a:off x="6042500" y="3458438"/>
            <a:ext cx="3005400" cy="49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95" name="Google Shape;1195;p71"/>
          <p:cNvGrpSpPr/>
          <p:nvPr/>
        </p:nvGrpSpPr>
        <p:grpSpPr>
          <a:xfrm>
            <a:off x="5950425" y="2769938"/>
            <a:ext cx="3005400" cy="545100"/>
            <a:chOff x="5129300" y="3957900"/>
            <a:chExt cx="3005400" cy="545100"/>
          </a:xfrm>
        </p:grpSpPr>
        <p:sp>
          <p:nvSpPr>
            <p:cNvPr id="1196" name="Google Shape;1196;p71"/>
            <p:cNvSpPr/>
            <p:nvPr/>
          </p:nvSpPr>
          <p:spPr>
            <a:xfrm>
              <a:off x="5129300" y="3957900"/>
              <a:ext cx="3005400" cy="49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97" name="Google Shape;1197;p71"/>
            <p:cNvSpPr/>
            <p:nvPr/>
          </p:nvSpPr>
          <p:spPr>
            <a:xfrm>
              <a:off x="5895275" y="4374600"/>
              <a:ext cx="125700" cy="12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98" name="Google Shape;1198;p71"/>
            <p:cNvSpPr/>
            <p:nvPr/>
          </p:nvSpPr>
          <p:spPr>
            <a:xfrm>
              <a:off x="7745800" y="4374600"/>
              <a:ext cx="125700" cy="12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1199" name="Google Shape;1199;p71"/>
          <p:cNvCxnSpPr/>
          <p:nvPr/>
        </p:nvCxnSpPr>
        <p:spPr>
          <a:xfrm>
            <a:off x="6047150" y="2813550"/>
            <a:ext cx="8988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71"/>
          <p:cNvCxnSpPr/>
          <p:nvPr/>
        </p:nvCxnSpPr>
        <p:spPr>
          <a:xfrm rot="10800000" flipH="1">
            <a:off x="7606325" y="2823550"/>
            <a:ext cx="1362000" cy="105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1" name="Google Shape;1201;p71"/>
          <p:cNvCxnSpPr/>
          <p:nvPr/>
        </p:nvCxnSpPr>
        <p:spPr>
          <a:xfrm>
            <a:off x="6087163" y="3498375"/>
            <a:ext cx="8988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2" name="Google Shape;1202;p71"/>
          <p:cNvCxnSpPr/>
          <p:nvPr/>
        </p:nvCxnSpPr>
        <p:spPr>
          <a:xfrm rot="10800000" flipH="1">
            <a:off x="7550475" y="3497463"/>
            <a:ext cx="1442100" cy="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3" name="Google Shape;1203;p71"/>
          <p:cNvSpPr txBox="1"/>
          <p:nvPr/>
        </p:nvSpPr>
        <p:spPr>
          <a:xfrm>
            <a:off x="4667025" y="4098950"/>
            <a:ext cx="18732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ROUGE-L = 5/6</a:t>
            </a: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72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72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72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72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72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213" name="Google Shape;1213;p72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4" name="Google Shape;1214;p72"/>
          <p:cNvSpPr txBox="1"/>
          <p:nvPr/>
        </p:nvSpPr>
        <p:spPr>
          <a:xfrm>
            <a:off x="743475" y="1174175"/>
            <a:ext cx="6807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22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BLEU as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precision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ROUGE as </a:t>
            </a:r>
            <a:r>
              <a:rPr lang="en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recall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5" name="Google Shape;1215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42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73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7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7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73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73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225" name="Google Shape;1225;p7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73"/>
          <p:cNvSpPr txBox="1"/>
          <p:nvPr/>
        </p:nvSpPr>
        <p:spPr>
          <a:xfrm>
            <a:off x="743475" y="1174175"/>
            <a:ext cx="6807000" cy="2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USR(Unique Sentence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FMR(Feature Matching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FCR(Feature Coverage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DIV(Feature Diversity)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7" name="Google Shape;1227;p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43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28" name="Google Shape;122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750" y="1970488"/>
            <a:ext cx="151165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750" y="2546925"/>
            <a:ext cx="2551350" cy="62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73"/>
          <p:cNvCxnSpPr/>
          <p:nvPr/>
        </p:nvCxnSpPr>
        <p:spPr>
          <a:xfrm rot="10800000" flipH="1">
            <a:off x="5847100" y="2968025"/>
            <a:ext cx="888900" cy="1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1" name="Google Shape;1231;p73"/>
          <p:cNvCxnSpPr>
            <a:stCxn id="1229" idx="3"/>
          </p:cNvCxnSpPr>
          <p:nvPr/>
        </p:nvCxnSpPr>
        <p:spPr>
          <a:xfrm rot="10800000" flipH="1">
            <a:off x="6872100" y="2737976"/>
            <a:ext cx="514800" cy="122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32" name="Google Shape;1232;p73"/>
          <p:cNvGrpSpPr/>
          <p:nvPr/>
        </p:nvGrpSpPr>
        <p:grpSpPr>
          <a:xfrm>
            <a:off x="7458400" y="2507675"/>
            <a:ext cx="1420800" cy="627600"/>
            <a:chOff x="7458400" y="2507675"/>
            <a:chExt cx="1420800" cy="627600"/>
          </a:xfrm>
        </p:grpSpPr>
        <p:sp>
          <p:nvSpPr>
            <p:cNvPr id="1233" name="Google Shape;1233;p73"/>
            <p:cNvSpPr txBox="1"/>
            <p:nvPr/>
          </p:nvSpPr>
          <p:spPr>
            <a:xfrm>
              <a:off x="7458400" y="2507675"/>
              <a:ext cx="1420800" cy="6276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True  :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False :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34" name="Google Shape;1234;p7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11050" y="2602287"/>
              <a:ext cx="635408" cy="24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p7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11050" y="2851401"/>
              <a:ext cx="635400" cy="212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6" name="Google Shape;1236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0750" y="3357250"/>
            <a:ext cx="1526351" cy="34643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7" name="Google Shape;1237;p73"/>
          <p:cNvSpPr txBox="1"/>
          <p:nvPr/>
        </p:nvSpPr>
        <p:spPr>
          <a:xfrm>
            <a:off x="5068050" y="4064425"/>
            <a:ext cx="3991200" cy="346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number of features in the generated explanations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38" name="Google Shape;1238;p73"/>
          <p:cNvCxnSpPr/>
          <p:nvPr/>
        </p:nvCxnSpPr>
        <p:spPr>
          <a:xfrm rot="10800000" flipH="1">
            <a:off x="5068050" y="3659136"/>
            <a:ext cx="263100" cy="5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" name="Google Shape;1239;p73"/>
          <p:cNvCxnSpPr/>
          <p:nvPr/>
        </p:nvCxnSpPr>
        <p:spPr>
          <a:xfrm rot="10800000" flipH="1">
            <a:off x="5569300" y="3659136"/>
            <a:ext cx="263100" cy="5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" name="Google Shape;1240;p73"/>
          <p:cNvSpPr txBox="1"/>
          <p:nvPr/>
        </p:nvSpPr>
        <p:spPr>
          <a:xfrm>
            <a:off x="6403625" y="3379000"/>
            <a:ext cx="1359900" cy="346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count(features)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41" name="Google Shape;1241;p73"/>
          <p:cNvCxnSpPr>
            <a:stCxn id="1236" idx="3"/>
            <a:endCxn id="1240" idx="1"/>
          </p:cNvCxnSpPr>
          <p:nvPr/>
        </p:nvCxnSpPr>
        <p:spPr>
          <a:xfrm>
            <a:off x="5847101" y="3530468"/>
            <a:ext cx="556500" cy="219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2" name="Google Shape;1242;p73"/>
          <p:cNvCxnSpPr/>
          <p:nvPr/>
        </p:nvCxnSpPr>
        <p:spPr>
          <a:xfrm>
            <a:off x="5218875" y="3703686"/>
            <a:ext cx="211200" cy="32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43" name="Google Shape;1243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9075" y="4268350"/>
            <a:ext cx="3140018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4" name="Google Shape;1244;p73"/>
          <p:cNvCxnSpPr/>
          <p:nvPr/>
        </p:nvCxnSpPr>
        <p:spPr>
          <a:xfrm>
            <a:off x="3632950" y="4682111"/>
            <a:ext cx="923100" cy="16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73"/>
          <p:cNvCxnSpPr/>
          <p:nvPr/>
        </p:nvCxnSpPr>
        <p:spPr>
          <a:xfrm>
            <a:off x="4672775" y="4672861"/>
            <a:ext cx="462900" cy="128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6" name="Google Shape;1246;p73"/>
          <p:cNvSpPr txBox="1"/>
          <p:nvPr/>
        </p:nvSpPr>
        <p:spPr>
          <a:xfrm>
            <a:off x="5179350" y="4672850"/>
            <a:ext cx="1944600" cy="3279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intersection of features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47" name="Google Shape;1247;p73"/>
          <p:cNvCxnSpPr/>
          <p:nvPr/>
        </p:nvCxnSpPr>
        <p:spPr>
          <a:xfrm rot="10800000" flipH="1">
            <a:off x="5135676" y="2262963"/>
            <a:ext cx="247800" cy="6000"/>
          </a:xfrm>
          <a:prstGeom prst="straightConnector1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8" name="Google Shape;1248;p73"/>
          <p:cNvCxnSpPr/>
          <p:nvPr/>
        </p:nvCxnSpPr>
        <p:spPr>
          <a:xfrm rot="10800000" flipH="1">
            <a:off x="5331150" y="1791226"/>
            <a:ext cx="192000" cy="186300"/>
          </a:xfrm>
          <a:prstGeom prst="straightConnector1">
            <a:avLst/>
          </a:prstGeom>
          <a:noFill/>
          <a:ln w="9525" cap="flat" cmpd="sng">
            <a:solidFill>
              <a:srgbClr val="00C3B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9" name="Google Shape;1249;p73"/>
          <p:cNvSpPr txBox="1"/>
          <p:nvPr/>
        </p:nvSpPr>
        <p:spPr>
          <a:xfrm>
            <a:off x="5179350" y="1211762"/>
            <a:ext cx="2688743" cy="540314"/>
          </a:xfrm>
          <a:prstGeom prst="rect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generated unique explanations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50" name="Google Shape;1250;p73"/>
          <p:cNvCxnSpPr/>
          <p:nvPr/>
        </p:nvCxnSpPr>
        <p:spPr>
          <a:xfrm rot="10800000" flipH="1">
            <a:off x="1891125" y="2660075"/>
            <a:ext cx="1629600" cy="6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74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74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74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74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74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260" name="Google Shape;1260;p7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1" name="Google Shape;1261;p74"/>
          <p:cNvSpPr txBox="1"/>
          <p:nvPr/>
        </p:nvSpPr>
        <p:spPr>
          <a:xfrm>
            <a:off x="743475" y="1174175"/>
            <a:ext cx="6807000" cy="2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Evaluation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USR(Unique Sentence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FMR(Feature Matching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FCR(Feature Coverage Ratio)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DIV(Feature Diversity)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2" name="Google Shape;1262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63" name="Google Shape;126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750" y="1970488"/>
            <a:ext cx="151165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750" y="2546925"/>
            <a:ext cx="2551350" cy="62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p74"/>
          <p:cNvCxnSpPr/>
          <p:nvPr/>
        </p:nvCxnSpPr>
        <p:spPr>
          <a:xfrm rot="10800000" flipH="1">
            <a:off x="5847100" y="2968025"/>
            <a:ext cx="888900" cy="1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6" name="Google Shape;1266;p74"/>
          <p:cNvCxnSpPr>
            <a:stCxn id="1264" idx="3"/>
          </p:cNvCxnSpPr>
          <p:nvPr/>
        </p:nvCxnSpPr>
        <p:spPr>
          <a:xfrm rot="10800000" flipH="1">
            <a:off x="6872100" y="2737976"/>
            <a:ext cx="514800" cy="122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67" name="Google Shape;1267;p74"/>
          <p:cNvGrpSpPr/>
          <p:nvPr/>
        </p:nvGrpSpPr>
        <p:grpSpPr>
          <a:xfrm>
            <a:off x="7458400" y="2507675"/>
            <a:ext cx="1420800" cy="627600"/>
            <a:chOff x="7458400" y="2507675"/>
            <a:chExt cx="1420800" cy="627600"/>
          </a:xfrm>
        </p:grpSpPr>
        <p:sp>
          <p:nvSpPr>
            <p:cNvPr id="1268" name="Google Shape;1268;p74"/>
            <p:cNvSpPr txBox="1"/>
            <p:nvPr/>
          </p:nvSpPr>
          <p:spPr>
            <a:xfrm>
              <a:off x="7458400" y="2507675"/>
              <a:ext cx="1420800" cy="6276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True  :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False :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269" name="Google Shape;1269;p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11050" y="2602287"/>
              <a:ext cx="635408" cy="24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0" name="Google Shape;1270;p7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11050" y="2851401"/>
              <a:ext cx="635400" cy="212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1" name="Google Shape;1271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0750" y="3357250"/>
            <a:ext cx="1526351" cy="34643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2" name="Google Shape;1272;p74"/>
          <p:cNvSpPr txBox="1"/>
          <p:nvPr/>
        </p:nvSpPr>
        <p:spPr>
          <a:xfrm>
            <a:off x="5068050" y="4064425"/>
            <a:ext cx="3991200" cy="346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number of features in the generated explanations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73" name="Google Shape;1273;p74"/>
          <p:cNvCxnSpPr/>
          <p:nvPr/>
        </p:nvCxnSpPr>
        <p:spPr>
          <a:xfrm rot="10800000" flipH="1">
            <a:off x="5068050" y="3659136"/>
            <a:ext cx="263100" cy="5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4" name="Google Shape;1274;p74"/>
          <p:cNvCxnSpPr/>
          <p:nvPr/>
        </p:nvCxnSpPr>
        <p:spPr>
          <a:xfrm rot="10800000" flipH="1">
            <a:off x="5569300" y="3659136"/>
            <a:ext cx="263100" cy="5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5" name="Google Shape;1275;p74"/>
          <p:cNvSpPr txBox="1"/>
          <p:nvPr/>
        </p:nvSpPr>
        <p:spPr>
          <a:xfrm>
            <a:off x="6403625" y="3379000"/>
            <a:ext cx="1359900" cy="346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count(features)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76" name="Google Shape;1276;p74"/>
          <p:cNvCxnSpPr>
            <a:stCxn id="1271" idx="3"/>
            <a:endCxn id="1275" idx="1"/>
          </p:cNvCxnSpPr>
          <p:nvPr/>
        </p:nvCxnSpPr>
        <p:spPr>
          <a:xfrm>
            <a:off x="5847101" y="3530468"/>
            <a:ext cx="556500" cy="219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7" name="Google Shape;1277;p74"/>
          <p:cNvCxnSpPr/>
          <p:nvPr/>
        </p:nvCxnSpPr>
        <p:spPr>
          <a:xfrm>
            <a:off x="5218875" y="3703686"/>
            <a:ext cx="211200" cy="32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78" name="Google Shape;1278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9075" y="4268350"/>
            <a:ext cx="3140018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74"/>
          <p:cNvCxnSpPr/>
          <p:nvPr/>
        </p:nvCxnSpPr>
        <p:spPr>
          <a:xfrm>
            <a:off x="3632950" y="4682111"/>
            <a:ext cx="923100" cy="16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p74"/>
          <p:cNvCxnSpPr/>
          <p:nvPr/>
        </p:nvCxnSpPr>
        <p:spPr>
          <a:xfrm>
            <a:off x="4672775" y="4672861"/>
            <a:ext cx="462900" cy="128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1" name="Google Shape;1281;p74"/>
          <p:cNvSpPr txBox="1"/>
          <p:nvPr/>
        </p:nvSpPr>
        <p:spPr>
          <a:xfrm>
            <a:off x="5179350" y="4672850"/>
            <a:ext cx="1944600" cy="3279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intersection of features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82" name="Google Shape;1282;p74"/>
          <p:cNvCxnSpPr/>
          <p:nvPr/>
        </p:nvCxnSpPr>
        <p:spPr>
          <a:xfrm rot="10800000" flipH="1">
            <a:off x="5135676" y="2262963"/>
            <a:ext cx="247800" cy="6000"/>
          </a:xfrm>
          <a:prstGeom prst="straightConnector1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3" name="Google Shape;1283;p74"/>
          <p:cNvCxnSpPr/>
          <p:nvPr/>
        </p:nvCxnSpPr>
        <p:spPr>
          <a:xfrm rot="10800000" flipH="1">
            <a:off x="5331150" y="1791226"/>
            <a:ext cx="192000" cy="186300"/>
          </a:xfrm>
          <a:prstGeom prst="straightConnector1">
            <a:avLst/>
          </a:prstGeom>
          <a:noFill/>
          <a:ln w="9525" cap="flat" cmpd="sng">
            <a:solidFill>
              <a:srgbClr val="00C3B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4" name="Google Shape;1284;p74"/>
          <p:cNvSpPr txBox="1"/>
          <p:nvPr/>
        </p:nvSpPr>
        <p:spPr>
          <a:xfrm>
            <a:off x="5179350" y="1336250"/>
            <a:ext cx="2747100" cy="346500"/>
          </a:xfrm>
          <a:prstGeom prst="rect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generated unique explanations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75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75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75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75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75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294" name="Google Shape;1294;p7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5" name="Google Shape;1295;p75"/>
          <p:cNvSpPr txBox="1"/>
          <p:nvPr/>
        </p:nvSpPr>
        <p:spPr>
          <a:xfrm>
            <a:off x="1168500" y="1231675"/>
            <a:ext cx="7003800" cy="170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Dataset</a:t>
            </a:r>
            <a:endParaRPr sz="2200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Archivo Black"/>
                <a:ea typeface="Source Sans Pro"/>
                <a:cs typeface="Source Sans Pro"/>
                <a:sym typeface="Archivo Black"/>
              </a:rPr>
              <a:t>     </a:t>
            </a: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Yelp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Amazon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TripAdvisor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6" name="Google Shape;1296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45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297" name="Google Shape;1297;p75"/>
          <p:cNvGrpSpPr/>
          <p:nvPr/>
        </p:nvGrpSpPr>
        <p:grpSpPr>
          <a:xfrm>
            <a:off x="3142225" y="1593277"/>
            <a:ext cx="5524375" cy="2317523"/>
            <a:chOff x="3078725" y="1402777"/>
            <a:chExt cx="5524375" cy="2317523"/>
          </a:xfrm>
        </p:grpSpPr>
        <p:pic>
          <p:nvPicPr>
            <p:cNvPr id="1298" name="Google Shape;1298;p75"/>
            <p:cNvPicPr preferRelativeResize="0"/>
            <p:nvPr/>
          </p:nvPicPr>
          <p:blipFill rotWithShape="1">
            <a:blip r:embed="rId3">
              <a:alphaModFix/>
            </a:blip>
            <a:srcRect b="11457"/>
            <a:stretch/>
          </p:blipFill>
          <p:spPr>
            <a:xfrm>
              <a:off x="3504300" y="1574000"/>
              <a:ext cx="5098800" cy="1971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9" name="Google Shape;1299;p75"/>
            <p:cNvSpPr/>
            <p:nvPr/>
          </p:nvSpPr>
          <p:spPr>
            <a:xfrm>
              <a:off x="5165925" y="2333050"/>
              <a:ext cx="968400" cy="271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300" name="Google Shape;1300;p75"/>
            <p:cNvPicPr preferRelativeResize="0"/>
            <p:nvPr/>
          </p:nvPicPr>
          <p:blipFill rotWithShape="1">
            <a:blip r:embed="rId3">
              <a:alphaModFix/>
            </a:blip>
            <a:srcRect t="88870"/>
            <a:stretch/>
          </p:blipFill>
          <p:spPr>
            <a:xfrm>
              <a:off x="3457975" y="1402777"/>
              <a:ext cx="5098800" cy="247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1" name="Google Shape;1301;p75"/>
            <p:cNvSpPr txBox="1"/>
            <p:nvPr/>
          </p:nvSpPr>
          <p:spPr>
            <a:xfrm>
              <a:off x="3078725" y="3472500"/>
              <a:ext cx="20736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Source Sans Pro"/>
                  <a:ea typeface="Source Sans Pro"/>
                  <a:cs typeface="Source Sans Pro"/>
                  <a:sym typeface="Source Sans Pro"/>
                </a:rPr>
                <a:t>#recoders/user/item</a:t>
              </a:r>
              <a:endParaRPr sz="1600" b="1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02" name="Google Shape;1302;p75"/>
            <p:cNvSpPr txBox="1"/>
            <p:nvPr/>
          </p:nvSpPr>
          <p:spPr>
            <a:xfrm>
              <a:off x="5394175" y="3495900"/>
              <a:ext cx="8679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Source Sans Pro"/>
                  <a:ea typeface="Source Sans Pro"/>
                  <a:cs typeface="Source Sans Pro"/>
                  <a:sym typeface="Source Sans Pro"/>
                </a:rPr>
                <a:t>0.0024</a:t>
              </a:r>
              <a:endParaRPr sz="1600" b="1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03" name="Google Shape;1303;p75"/>
            <p:cNvSpPr txBox="1"/>
            <p:nvPr/>
          </p:nvSpPr>
          <p:spPr>
            <a:xfrm>
              <a:off x="6541525" y="3495900"/>
              <a:ext cx="8679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Source Sans Pro"/>
                  <a:ea typeface="Source Sans Pro"/>
                  <a:cs typeface="Source Sans Pro"/>
                  <a:sym typeface="Source Sans Pro"/>
                </a:rPr>
                <a:t>0.008</a:t>
              </a:r>
              <a:endParaRPr sz="1600" b="1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04" name="Google Shape;1304;p75"/>
            <p:cNvSpPr txBox="1"/>
            <p:nvPr/>
          </p:nvSpPr>
          <p:spPr>
            <a:xfrm>
              <a:off x="7688875" y="3495900"/>
              <a:ext cx="8679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Source Sans Pro"/>
                  <a:ea typeface="Source Sans Pro"/>
                  <a:cs typeface="Source Sans Pro"/>
                  <a:sym typeface="Source Sans Pro"/>
                </a:rPr>
                <a:t>0.0052</a:t>
              </a:r>
              <a:endParaRPr sz="1600" b="1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05" name="Google Shape;1305;p75"/>
          <p:cNvSpPr/>
          <p:nvPr/>
        </p:nvSpPr>
        <p:spPr>
          <a:xfrm>
            <a:off x="5488050" y="3776600"/>
            <a:ext cx="724500" cy="271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6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7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7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76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76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15" name="Google Shape;1315;p7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6" name="Google Shape;1316;p76"/>
          <p:cNvSpPr txBox="1"/>
          <p:nvPr/>
        </p:nvSpPr>
        <p:spPr>
          <a:xfrm>
            <a:off x="743475" y="1174175"/>
            <a:ext cx="6807000" cy="3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Baseline</a:t>
            </a:r>
            <a:endParaRPr sz="2200" dirty="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	</a:t>
            </a: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Explanation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Add feature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ACMLM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NETE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Without feature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Transformer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NRT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Att2Seq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7" name="Google Shape;1317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18" name="Google Shape;1318;p76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7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7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7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77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77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28" name="Google Shape;1328;p77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9" name="Google Shape;1329;p77"/>
          <p:cNvSpPr txBox="1"/>
          <p:nvPr/>
        </p:nvSpPr>
        <p:spPr>
          <a:xfrm>
            <a:off x="743475" y="1174175"/>
            <a:ext cx="7367700" cy="2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2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Baseline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ACMLM: fine-tuned BERT based.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attention layer to incorporate features from both users and items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NETE: GRU based.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incorporates a given feature into the decoding process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0" name="Google Shape;1330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31" name="Google Shape;1331;p77"/>
          <p:cNvSpPr txBox="1"/>
          <p:nvPr/>
        </p:nvSpPr>
        <p:spPr>
          <a:xfrm>
            <a:off x="3722100" y="1484650"/>
            <a:ext cx="16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78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7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7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78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78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41" name="Google Shape;1341;p7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43" name="Google Shape;1343;p78"/>
          <p:cNvSpPr txBox="1"/>
          <p:nvPr/>
        </p:nvSpPr>
        <p:spPr>
          <a:xfrm>
            <a:off x="1291325" y="12316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4" name="Google Shape;134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251" y="1153025"/>
            <a:ext cx="5985501" cy="3638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493D7161-270E-9AAB-C046-1C0E312F8374}"/>
                  </a:ext>
                </a:extLst>
              </p14:cNvPr>
              <p14:cNvContentPartPr/>
              <p14:nvPr/>
            </p14:nvContentPartPr>
            <p14:xfrm>
              <a:off x="3590573" y="1776960"/>
              <a:ext cx="245880" cy="360"/>
            </p14:xfrm>
          </p:contentPart>
        </mc:Choice>
        <mc:Fallback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493D7161-270E-9AAB-C046-1C0E312F83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1933" y="1768320"/>
                <a:ext cx="263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A7FD4DD4-13F8-0AB1-6E8A-5A52D1D9823A}"/>
                  </a:ext>
                </a:extLst>
              </p14:cNvPr>
              <p14:cNvContentPartPr/>
              <p14:nvPr/>
            </p14:nvContentPartPr>
            <p14:xfrm>
              <a:off x="2331293" y="2124360"/>
              <a:ext cx="5192280" cy="2916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A7FD4DD4-13F8-0AB1-6E8A-5A52D1D982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2653" y="2115720"/>
                <a:ext cx="5209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7A4734AE-A3F5-C43D-DD68-BD81017F6C75}"/>
                  </a:ext>
                </a:extLst>
              </p14:cNvPr>
              <p14:cNvContentPartPr/>
              <p14:nvPr/>
            </p14:nvContentPartPr>
            <p14:xfrm>
              <a:off x="3593453" y="1775520"/>
              <a:ext cx="216360" cy="288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7A4734AE-A3F5-C43D-DD68-BD81017F6C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4453" y="1766520"/>
                <a:ext cx="234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9A5B5ED6-B737-AEE6-B6EB-2A058864993D}"/>
                  </a:ext>
                </a:extLst>
              </p14:cNvPr>
              <p14:cNvContentPartPr/>
              <p14:nvPr/>
            </p14:nvContentPartPr>
            <p14:xfrm>
              <a:off x="2319480" y="2533320"/>
              <a:ext cx="5110560" cy="43920"/>
            </p14:xfrm>
          </p:contentPart>
        </mc:Choice>
        <mc:Fallback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9A5B5ED6-B737-AEE6-B6EB-2A05886499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0120" y="2523960"/>
                <a:ext cx="5129280" cy="6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78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7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7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78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78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41" name="Google Shape;1341;p7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43" name="Google Shape;1343;p78"/>
          <p:cNvSpPr txBox="1"/>
          <p:nvPr/>
        </p:nvSpPr>
        <p:spPr>
          <a:xfrm>
            <a:off x="1291325" y="12316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4" name="Google Shape;134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251" y="1153025"/>
            <a:ext cx="5985501" cy="3638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493D7161-270E-9AAB-C046-1C0E312F8374}"/>
                  </a:ext>
                </a:extLst>
              </p14:cNvPr>
              <p14:cNvContentPartPr/>
              <p14:nvPr/>
            </p14:nvContentPartPr>
            <p14:xfrm>
              <a:off x="3590573" y="1776960"/>
              <a:ext cx="245880" cy="360"/>
            </p14:xfrm>
          </p:contentPart>
        </mc:Choice>
        <mc:Fallback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493D7161-270E-9AAB-C046-1C0E312F83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1933" y="1768320"/>
                <a:ext cx="263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A7FD4DD4-13F8-0AB1-6E8A-5A52D1D9823A}"/>
                  </a:ext>
                </a:extLst>
              </p14:cNvPr>
              <p14:cNvContentPartPr/>
              <p14:nvPr/>
            </p14:nvContentPartPr>
            <p14:xfrm>
              <a:off x="2331293" y="2124360"/>
              <a:ext cx="5192280" cy="2916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A7FD4DD4-13F8-0AB1-6E8A-5A52D1D982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2653" y="2115720"/>
                <a:ext cx="5209920" cy="46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D9653A74-C73B-3B08-72E3-3B1BAD7A3FFE}"/>
              </a:ext>
            </a:extLst>
          </p:cNvPr>
          <p:cNvSpPr/>
          <p:nvPr/>
        </p:nvSpPr>
        <p:spPr>
          <a:xfrm>
            <a:off x="1821656" y="1776960"/>
            <a:ext cx="5557838" cy="2447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7A4734AE-A3F5-C43D-DD68-BD81017F6C75}"/>
                  </a:ext>
                </a:extLst>
              </p14:cNvPr>
              <p14:cNvContentPartPr/>
              <p14:nvPr/>
            </p14:nvContentPartPr>
            <p14:xfrm>
              <a:off x="3593453" y="1775520"/>
              <a:ext cx="216360" cy="2880"/>
            </p14:xfrm>
          </p:contentPart>
        </mc:Choice>
        <mc:Fallback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7A4734AE-A3F5-C43D-DD68-BD81017F6C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4453" y="1766520"/>
                <a:ext cx="2340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45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6" name="Google Shape;396;p3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6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Difficulty</a:t>
            </a:r>
            <a:endParaRPr sz="3600"/>
          </a:p>
        </p:txBody>
      </p:sp>
      <p:sp>
        <p:nvSpPr>
          <p:cNvPr id="403" name="Google Shape;403;p36"/>
          <p:cNvSpPr txBox="1"/>
          <p:nvPr/>
        </p:nvSpPr>
        <p:spPr>
          <a:xfrm>
            <a:off x="1212975" y="1241750"/>
            <a:ext cx="669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IDs and words are in very different semantic spaces.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When treated IDs as words, they have less influence on the words.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4" name="Google Shape;404;p36"/>
          <p:cNvPicPr preferRelativeResize="0"/>
          <p:nvPr/>
        </p:nvPicPr>
        <p:blipFill rotWithShape="1">
          <a:blip r:embed="rId3">
            <a:alphaModFix/>
          </a:blip>
          <a:srcRect t="2884"/>
          <a:stretch/>
        </p:blipFill>
        <p:spPr>
          <a:xfrm>
            <a:off x="1248154" y="2118764"/>
            <a:ext cx="3485653" cy="274490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6"/>
          <p:cNvSpPr txBox="1"/>
          <p:nvPr/>
        </p:nvSpPr>
        <p:spPr>
          <a:xfrm>
            <a:off x="1468775" y="4738300"/>
            <a:ext cx="30444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Standard Transformer’s attention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1776006" y="2631173"/>
            <a:ext cx="262925" cy="215267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2018052" y="2624425"/>
            <a:ext cx="155400" cy="2152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4884175" y="3299800"/>
            <a:ext cx="38880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=&gt; It would result in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identical explanations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over different user-item pairs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79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79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79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79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79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54" name="Google Shape;1354;p7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5" name="Google Shape;1355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56" name="Google Shape;1356;p79"/>
          <p:cNvSpPr txBox="1"/>
          <p:nvPr/>
        </p:nvSpPr>
        <p:spPr>
          <a:xfrm>
            <a:off x="1291325" y="12316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357" name="Google Shape;1357;p79"/>
          <p:cNvGrpSpPr/>
          <p:nvPr/>
        </p:nvGrpSpPr>
        <p:grpSpPr>
          <a:xfrm>
            <a:off x="907818" y="1144700"/>
            <a:ext cx="6940189" cy="3731603"/>
            <a:chOff x="1325531" y="1156325"/>
            <a:chExt cx="6940189" cy="3731603"/>
          </a:xfrm>
        </p:grpSpPr>
        <p:grpSp>
          <p:nvGrpSpPr>
            <p:cNvPr id="1358" name="Google Shape;1358;p79"/>
            <p:cNvGrpSpPr/>
            <p:nvPr/>
          </p:nvGrpSpPr>
          <p:grpSpPr>
            <a:xfrm>
              <a:off x="1325531" y="1693376"/>
              <a:ext cx="6940189" cy="3194552"/>
              <a:chOff x="1579250" y="1153025"/>
              <a:chExt cx="5985501" cy="2093827"/>
            </a:xfrm>
          </p:grpSpPr>
          <p:grpSp>
            <p:nvGrpSpPr>
              <p:cNvPr id="1359" name="Google Shape;1359;p79"/>
              <p:cNvGrpSpPr/>
              <p:nvPr/>
            </p:nvGrpSpPr>
            <p:grpSpPr>
              <a:xfrm>
                <a:off x="1579250" y="1153025"/>
                <a:ext cx="5985501" cy="903599"/>
                <a:chOff x="1579250" y="1153025"/>
                <a:chExt cx="5985501" cy="903599"/>
              </a:xfrm>
            </p:grpSpPr>
            <p:pic>
              <p:nvPicPr>
                <p:cNvPr id="1360" name="Google Shape;1360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86672"/>
                <a:stretch/>
              </p:blipFill>
              <p:spPr>
                <a:xfrm>
                  <a:off x="1579250" y="1153025"/>
                  <a:ext cx="5985501" cy="4849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1" name="Google Shape;1361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27605" b="61578"/>
                <a:stretch/>
              </p:blipFill>
              <p:spPr>
                <a:xfrm>
                  <a:off x="1579250" y="1663025"/>
                  <a:ext cx="5985501" cy="393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62" name="Google Shape;1362;p79"/>
              <p:cNvGrpSpPr/>
              <p:nvPr/>
            </p:nvGrpSpPr>
            <p:grpSpPr>
              <a:xfrm>
                <a:off x="1579250" y="2056624"/>
                <a:ext cx="5985501" cy="580851"/>
                <a:chOff x="1579250" y="2056624"/>
                <a:chExt cx="5985501" cy="580851"/>
              </a:xfrm>
            </p:grpSpPr>
            <p:pic>
              <p:nvPicPr>
                <p:cNvPr id="1363" name="Google Shape;1363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38198" b="56655"/>
                <a:stretch/>
              </p:blipFill>
              <p:spPr>
                <a:xfrm>
                  <a:off x="1579250" y="2056624"/>
                  <a:ext cx="5985501" cy="1872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4" name="Google Shape;1364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57679" b="31503"/>
                <a:stretch/>
              </p:blipFill>
              <p:spPr>
                <a:xfrm>
                  <a:off x="1579250" y="2243876"/>
                  <a:ext cx="5985501" cy="393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65" name="Google Shape;1365;p79"/>
              <p:cNvGrpSpPr/>
              <p:nvPr/>
            </p:nvGrpSpPr>
            <p:grpSpPr>
              <a:xfrm>
                <a:off x="1579250" y="2637475"/>
                <a:ext cx="5985501" cy="609377"/>
                <a:chOff x="1579250" y="2637475"/>
                <a:chExt cx="5985501" cy="609377"/>
              </a:xfrm>
            </p:grpSpPr>
            <p:pic>
              <p:nvPicPr>
                <p:cNvPr id="1366" name="Google Shape;1366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68355" b="27586"/>
                <a:stretch/>
              </p:blipFill>
              <p:spPr>
                <a:xfrm>
                  <a:off x="1579250" y="2637475"/>
                  <a:ext cx="5985501" cy="1476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7" name="Google Shape;1367;p7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86382" b="928"/>
                <a:stretch/>
              </p:blipFill>
              <p:spPr>
                <a:xfrm>
                  <a:off x="1579250" y="2785153"/>
                  <a:ext cx="5985501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cxnSp>
          <p:nvCxnSpPr>
            <p:cNvPr id="1368" name="Google Shape;1368;p79"/>
            <p:cNvCxnSpPr/>
            <p:nvPr/>
          </p:nvCxnSpPr>
          <p:spPr>
            <a:xfrm rot="10800000" flipH="1">
              <a:off x="4204600" y="1514225"/>
              <a:ext cx="1714500" cy="248100"/>
            </a:xfrm>
            <a:prstGeom prst="straightConnector1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79"/>
            <p:cNvCxnSpPr/>
            <p:nvPr/>
          </p:nvCxnSpPr>
          <p:spPr>
            <a:xfrm rot="10800000">
              <a:off x="5916400" y="1516775"/>
              <a:ext cx="2087700" cy="250800"/>
            </a:xfrm>
            <a:prstGeom prst="straightConnector1">
              <a:avLst/>
            </a:prstGeom>
            <a:noFill/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0" name="Google Shape;1370;p79"/>
            <p:cNvSpPr txBox="1"/>
            <p:nvPr/>
          </p:nvSpPr>
          <p:spPr>
            <a:xfrm>
              <a:off x="5355150" y="1156325"/>
              <a:ext cx="14922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Source Sans Pro"/>
                  <a:ea typeface="Source Sans Pro"/>
                  <a:cs typeface="Source Sans Pro"/>
                  <a:sym typeface="Source Sans Pro"/>
                </a:rPr>
                <a:t>percentage(%)</a:t>
              </a:r>
              <a:endParaRPr sz="16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71" name="Google Shape;1371;p79"/>
          <p:cNvSpPr txBox="1"/>
          <p:nvPr/>
        </p:nvSpPr>
        <p:spPr>
          <a:xfrm>
            <a:off x="0" y="1308550"/>
            <a:ext cx="25881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PETER+: PETER use features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2" name="Google Shape;1372;p79"/>
          <p:cNvSpPr/>
          <p:nvPr/>
        </p:nvSpPr>
        <p:spPr>
          <a:xfrm>
            <a:off x="3638950" y="2831075"/>
            <a:ext cx="4116900" cy="27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80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80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80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80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80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82" name="Google Shape;1382;p8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3" name="Google Shape;1383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84" name="Google Shape;1384;p80"/>
          <p:cNvSpPr txBox="1"/>
          <p:nvPr/>
        </p:nvSpPr>
        <p:spPr>
          <a:xfrm>
            <a:off x="1276875" y="1174175"/>
            <a:ext cx="7008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PETER requires less training time compared to ACMLM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5" name="Google Shape;138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875" y="3586800"/>
            <a:ext cx="3756775" cy="8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81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81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81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81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81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395" name="Google Shape;1395;p81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6" name="Google Shape;1396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97" name="Google Shape;1397;p81"/>
          <p:cNvSpPr txBox="1"/>
          <p:nvPr/>
        </p:nvSpPr>
        <p:spPr>
          <a:xfrm>
            <a:off x="1276875" y="1174175"/>
            <a:ext cx="7008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Using features for training leads to more accurate predictions of the features, rather than relying on common words.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98" name="Google Shape;1398;p81"/>
          <p:cNvPicPr preferRelativeResize="0"/>
          <p:nvPr/>
        </p:nvPicPr>
        <p:blipFill rotWithShape="1">
          <a:blip r:embed="rId3">
            <a:alphaModFix/>
          </a:blip>
          <a:srcRect l="57940" b="43971"/>
          <a:stretch/>
        </p:blipFill>
        <p:spPr>
          <a:xfrm>
            <a:off x="2579752" y="3402612"/>
            <a:ext cx="4995405" cy="119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81"/>
          <p:cNvPicPr preferRelativeResize="0"/>
          <p:nvPr/>
        </p:nvPicPr>
        <p:blipFill rotWithShape="1">
          <a:blip r:embed="rId3">
            <a:alphaModFix/>
          </a:blip>
          <a:srcRect r="41944" b="43971"/>
          <a:stretch/>
        </p:blipFill>
        <p:spPr>
          <a:xfrm>
            <a:off x="1276875" y="2203275"/>
            <a:ext cx="6895549" cy="119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81"/>
          <p:cNvPicPr preferRelativeResize="0"/>
          <p:nvPr/>
        </p:nvPicPr>
        <p:blipFill rotWithShape="1">
          <a:blip r:embed="rId3">
            <a:alphaModFix/>
          </a:blip>
          <a:srcRect r="89013" b="43971"/>
          <a:stretch/>
        </p:blipFill>
        <p:spPr>
          <a:xfrm>
            <a:off x="1276875" y="3402600"/>
            <a:ext cx="1304950" cy="11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1"/>
          <p:cNvSpPr/>
          <p:nvPr/>
        </p:nvSpPr>
        <p:spPr>
          <a:xfrm>
            <a:off x="3903525" y="2852225"/>
            <a:ext cx="338700" cy="27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2" name="Google Shape;1402;p81"/>
          <p:cNvSpPr/>
          <p:nvPr/>
        </p:nvSpPr>
        <p:spPr>
          <a:xfrm>
            <a:off x="4182925" y="3127325"/>
            <a:ext cx="338700" cy="27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3" name="Google Shape;1403;p81"/>
          <p:cNvSpPr/>
          <p:nvPr/>
        </p:nvSpPr>
        <p:spPr>
          <a:xfrm>
            <a:off x="2948900" y="4062900"/>
            <a:ext cx="338700" cy="27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4" name="Google Shape;1404;p81"/>
          <p:cNvSpPr/>
          <p:nvPr/>
        </p:nvSpPr>
        <p:spPr>
          <a:xfrm>
            <a:off x="2948900" y="3827722"/>
            <a:ext cx="478500" cy="203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5" name="Google Shape;1405;p81"/>
          <p:cNvSpPr/>
          <p:nvPr/>
        </p:nvSpPr>
        <p:spPr>
          <a:xfrm>
            <a:off x="2948900" y="4384700"/>
            <a:ext cx="478500" cy="203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82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82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82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82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82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415" name="Google Shape;1415;p82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6" name="Google Shape;1416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17" name="Google Shape;1417;p82"/>
          <p:cNvSpPr txBox="1"/>
          <p:nvPr/>
        </p:nvSpPr>
        <p:spPr>
          <a:xfrm>
            <a:off x="1276875" y="1174175"/>
            <a:ext cx="7008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When disable          the performances of both explainability and text quality drop dramatically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When PETER masking is replaced by the Left-to-Right masking, the explanation and recommendation performance are both drop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18" name="Google Shape;141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150" y="1345518"/>
            <a:ext cx="341200" cy="25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9" name="Google Shape;1419;p82"/>
          <p:cNvGrpSpPr/>
          <p:nvPr/>
        </p:nvGrpSpPr>
        <p:grpSpPr>
          <a:xfrm>
            <a:off x="972574" y="3376474"/>
            <a:ext cx="7617200" cy="1326825"/>
            <a:chOff x="972574" y="2543024"/>
            <a:chExt cx="7617200" cy="1326825"/>
          </a:xfrm>
        </p:grpSpPr>
        <p:pic>
          <p:nvPicPr>
            <p:cNvPr id="1420" name="Google Shape;1420;p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2574" y="2543024"/>
              <a:ext cx="7617200" cy="132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1" name="Google Shape;1421;p82"/>
            <p:cNvSpPr/>
            <p:nvPr/>
          </p:nvSpPr>
          <p:spPr>
            <a:xfrm>
              <a:off x="5541425" y="3347350"/>
              <a:ext cx="615900" cy="255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22" name="Google Shape;1422;p82"/>
            <p:cNvSpPr/>
            <p:nvPr/>
          </p:nvSpPr>
          <p:spPr>
            <a:xfrm>
              <a:off x="2927675" y="2953375"/>
              <a:ext cx="1785900" cy="21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23" name="Google Shape;1423;p82"/>
            <p:cNvSpPr/>
            <p:nvPr/>
          </p:nvSpPr>
          <p:spPr>
            <a:xfrm>
              <a:off x="4910075" y="2953375"/>
              <a:ext cx="1878600" cy="21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83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83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83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83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83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</a:t>
            </a:r>
            <a:endParaRPr sz="3600"/>
          </a:p>
        </p:txBody>
      </p:sp>
      <p:cxnSp>
        <p:nvCxnSpPr>
          <p:cNvPr id="1433" name="Google Shape;1433;p83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4" name="Google Shape;1434;p83"/>
          <p:cNvSpPr txBox="1"/>
          <p:nvPr/>
        </p:nvSpPr>
        <p:spPr>
          <a:xfrm>
            <a:off x="1548175" y="1328345"/>
            <a:ext cx="66243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 They propose a simple and effective solution to address the personalized generation problem of Transformer. 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 dirty="0">
                <a:latin typeface="Source Sans Pro"/>
                <a:ea typeface="Source Sans Pro"/>
                <a:cs typeface="Source Sans Pro"/>
                <a:sym typeface="Source Sans Pro"/>
              </a:rPr>
              <a:t> Compared to previous methods, while achieving improvements, the training time has also decreased.</a:t>
            </a:r>
            <a:endParaRPr sz="18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5" name="Google Shape;1435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54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84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Attention</a:t>
            </a:r>
            <a:endParaRPr sz="3600"/>
          </a:p>
        </p:txBody>
      </p:sp>
      <p:cxnSp>
        <p:nvCxnSpPr>
          <p:cNvPr id="1441" name="Google Shape;1441;p84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2" name="Google Shape;1442;p84"/>
          <p:cNvSpPr txBox="1"/>
          <p:nvPr/>
        </p:nvSpPr>
        <p:spPr>
          <a:xfrm>
            <a:off x="1276875" y="14027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43" name="Google Shape;1443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444" name="Google Shape;144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438" y="1231675"/>
            <a:ext cx="5473981" cy="37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85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Attention</a:t>
            </a:r>
            <a:endParaRPr sz="3600"/>
          </a:p>
        </p:txBody>
      </p:sp>
      <p:cxnSp>
        <p:nvCxnSpPr>
          <p:cNvPr id="1450" name="Google Shape;1450;p85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1" name="Google Shape;1451;p85"/>
          <p:cNvSpPr txBox="1"/>
          <p:nvPr/>
        </p:nvSpPr>
        <p:spPr>
          <a:xfrm>
            <a:off x="1276875" y="14027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52" name="Google Shape;1452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453" name="Google Shape;1453;p85"/>
          <p:cNvPicPr preferRelativeResize="0"/>
          <p:nvPr/>
        </p:nvPicPr>
        <p:blipFill rotWithShape="1">
          <a:blip r:embed="rId3">
            <a:alphaModFix/>
          </a:blip>
          <a:srcRect t="2018"/>
          <a:stretch/>
        </p:blipFill>
        <p:spPr>
          <a:xfrm>
            <a:off x="1948175" y="1231675"/>
            <a:ext cx="5666000" cy="37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86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86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86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86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86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Experiment</a:t>
            </a:r>
            <a:endParaRPr sz="3600"/>
          </a:p>
        </p:txBody>
      </p:sp>
      <p:cxnSp>
        <p:nvCxnSpPr>
          <p:cNvPr id="1463" name="Google Shape;1463;p86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4" name="Google Shape;1464;p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65" name="Google Shape;1465;p86"/>
          <p:cNvSpPr txBox="1"/>
          <p:nvPr/>
        </p:nvSpPr>
        <p:spPr>
          <a:xfrm>
            <a:off x="1291325" y="12316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appropriate aggregator is needed for different CDR scenarios.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6" name="Google Shape;146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845775"/>
            <a:ext cx="6248373" cy="2774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p86"/>
          <p:cNvCxnSpPr/>
          <p:nvPr/>
        </p:nvCxnSpPr>
        <p:spPr>
          <a:xfrm>
            <a:off x="1319800" y="3971875"/>
            <a:ext cx="6076200" cy="12600"/>
          </a:xfrm>
          <a:prstGeom prst="straightConnector1">
            <a:avLst/>
          </a:prstGeom>
          <a:noFill/>
          <a:ln w="19050" cap="flat" cmpd="sng">
            <a:solidFill>
              <a:srgbClr val="00C3B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87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8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8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87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77" name="Google Shape;1477;p87"/>
          <p:cNvSpPr txBox="1"/>
          <p:nvPr/>
        </p:nvSpPr>
        <p:spPr>
          <a:xfrm>
            <a:off x="697975" y="1084550"/>
            <a:ext cx="22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78" name="Google Shape;1478;p87"/>
          <p:cNvGrpSpPr/>
          <p:nvPr/>
        </p:nvGrpSpPr>
        <p:grpSpPr>
          <a:xfrm>
            <a:off x="338150" y="620350"/>
            <a:ext cx="8589208" cy="3626240"/>
            <a:chOff x="338150" y="620350"/>
            <a:chExt cx="8589208" cy="3626240"/>
          </a:xfrm>
        </p:grpSpPr>
        <p:grpSp>
          <p:nvGrpSpPr>
            <p:cNvPr id="1479" name="Google Shape;1479;p87"/>
            <p:cNvGrpSpPr/>
            <p:nvPr/>
          </p:nvGrpSpPr>
          <p:grpSpPr>
            <a:xfrm>
              <a:off x="371474" y="620350"/>
              <a:ext cx="8555883" cy="3626240"/>
              <a:chOff x="219074" y="620350"/>
              <a:chExt cx="8555883" cy="3626240"/>
            </a:xfrm>
          </p:grpSpPr>
          <p:grpSp>
            <p:nvGrpSpPr>
              <p:cNvPr id="1480" name="Google Shape;1480;p87"/>
              <p:cNvGrpSpPr/>
              <p:nvPr/>
            </p:nvGrpSpPr>
            <p:grpSpPr>
              <a:xfrm>
                <a:off x="219074" y="620350"/>
                <a:ext cx="4252575" cy="3217400"/>
                <a:chOff x="-1845826" y="-1827225"/>
                <a:chExt cx="4252575" cy="3217400"/>
              </a:xfrm>
            </p:grpSpPr>
            <p:pic>
              <p:nvPicPr>
                <p:cNvPr id="1481" name="Google Shape;1481;p8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2263" r="29199"/>
                <a:stretch/>
              </p:blipFill>
              <p:spPr>
                <a:xfrm>
                  <a:off x="-1845826" y="-1827225"/>
                  <a:ext cx="4252575" cy="3217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82" name="Google Shape;1482;p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-1540675" y="819750"/>
                  <a:ext cx="1238776" cy="330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83" name="Google Shape;1483;p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-1544613" y="-1172787"/>
                  <a:ext cx="1246650" cy="343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84" name="Google Shape;1484;p87"/>
              <p:cNvGrpSpPr/>
              <p:nvPr/>
            </p:nvGrpSpPr>
            <p:grpSpPr>
              <a:xfrm>
                <a:off x="4422497" y="1029260"/>
                <a:ext cx="4352460" cy="3217330"/>
                <a:chOff x="2789476" y="1961325"/>
                <a:chExt cx="4494950" cy="3397751"/>
              </a:xfrm>
            </p:grpSpPr>
            <p:grpSp>
              <p:nvGrpSpPr>
                <p:cNvPr id="1485" name="Google Shape;1485;p87"/>
                <p:cNvGrpSpPr/>
                <p:nvPr/>
              </p:nvGrpSpPr>
              <p:grpSpPr>
                <a:xfrm>
                  <a:off x="2789476" y="1961325"/>
                  <a:ext cx="4494950" cy="3397751"/>
                  <a:chOff x="2789476" y="1961325"/>
                  <a:chExt cx="4494950" cy="3397751"/>
                </a:xfrm>
              </p:grpSpPr>
              <p:grpSp>
                <p:nvGrpSpPr>
                  <p:cNvPr id="1486" name="Google Shape;1486;p87"/>
                  <p:cNvGrpSpPr/>
                  <p:nvPr/>
                </p:nvGrpSpPr>
                <p:grpSpPr>
                  <a:xfrm>
                    <a:off x="2789476" y="1961325"/>
                    <a:ext cx="4494950" cy="3397751"/>
                    <a:chOff x="2789476" y="1961325"/>
                    <a:chExt cx="4494950" cy="3397751"/>
                  </a:xfrm>
                </p:grpSpPr>
                <p:grpSp>
                  <p:nvGrpSpPr>
                    <p:cNvPr id="1487" name="Google Shape;1487;p87"/>
                    <p:cNvGrpSpPr/>
                    <p:nvPr/>
                  </p:nvGrpSpPr>
                  <p:grpSpPr>
                    <a:xfrm>
                      <a:off x="2789476" y="1961325"/>
                      <a:ext cx="4494950" cy="3397751"/>
                      <a:chOff x="4618701" y="1801100"/>
                      <a:chExt cx="4494950" cy="3397751"/>
                    </a:xfrm>
                  </p:grpSpPr>
                  <p:pic>
                    <p:nvPicPr>
                      <p:cNvPr id="1488" name="Google Shape;1488;p8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l="50843"/>
                      <a:stretch/>
                    </p:blipFill>
                    <p:spPr>
                      <a:xfrm>
                        <a:off x="4618701" y="1801100"/>
                        <a:ext cx="4494950" cy="339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grpSp>
                    <p:nvGrpSpPr>
                      <p:cNvPr id="1489" name="Google Shape;1489;p87"/>
                      <p:cNvGrpSpPr/>
                      <p:nvPr/>
                    </p:nvGrpSpPr>
                    <p:grpSpPr>
                      <a:xfrm>
                        <a:off x="5058991" y="3096925"/>
                        <a:ext cx="847980" cy="368100"/>
                        <a:chOff x="344275" y="2299150"/>
                        <a:chExt cx="742800" cy="368100"/>
                      </a:xfrm>
                    </p:grpSpPr>
                    <p:sp>
                      <p:nvSpPr>
                        <p:cNvPr id="1490" name="Google Shape;1490;p87"/>
                        <p:cNvSpPr/>
                        <p:nvPr/>
                      </p:nvSpPr>
                      <p:spPr>
                        <a:xfrm>
                          <a:off x="344275" y="2299150"/>
                          <a:ext cx="742800" cy="36810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Source Sans Pro"/>
                            <a:ea typeface="Source Sans Pro"/>
                            <a:cs typeface="Source Sans Pro"/>
                            <a:sym typeface="Source Sans Pro"/>
                          </a:endParaRPr>
                        </a:p>
                      </p:txBody>
                    </p:sp>
                    <p:pic>
                      <p:nvPicPr>
                        <p:cNvPr id="1491" name="Google Shape;1491;p87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r="53591"/>
                        <a:stretch/>
                      </p:blipFill>
                      <p:spPr>
                        <a:xfrm>
                          <a:off x="566226" y="2351225"/>
                          <a:ext cx="290666" cy="25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grpSp>
                    <p:nvGrpSpPr>
                      <p:cNvPr id="1492" name="Google Shape;1492;p87"/>
                      <p:cNvGrpSpPr/>
                      <p:nvPr/>
                    </p:nvGrpSpPr>
                    <p:grpSpPr>
                      <a:xfrm>
                        <a:off x="6010550" y="3096925"/>
                        <a:ext cx="585600" cy="368100"/>
                        <a:chOff x="1138225" y="2299150"/>
                        <a:chExt cx="585600" cy="368100"/>
                      </a:xfrm>
                    </p:grpSpPr>
                    <p:sp>
                      <p:nvSpPr>
                        <p:cNvPr id="1493" name="Google Shape;1493;p87"/>
                        <p:cNvSpPr/>
                        <p:nvPr/>
                      </p:nvSpPr>
                      <p:spPr>
                        <a:xfrm>
                          <a:off x="1138225" y="2299150"/>
                          <a:ext cx="585600" cy="36810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Source Sans Pro"/>
                            <a:ea typeface="Source Sans Pro"/>
                            <a:cs typeface="Source Sans Pro"/>
                            <a:sym typeface="Source Sans Pro"/>
                          </a:endParaRPr>
                        </a:p>
                      </p:txBody>
                    </p:sp>
                    <p:pic>
                      <p:nvPicPr>
                        <p:cNvPr id="1494" name="Google Shape;1494;p87"/>
                        <p:cNvPicPr preferRelativeResize="0"/>
                        <p:nvPr/>
                      </p:nvPicPr>
                      <p:blipFill>
                        <a:blip r:embed="rId7">
                          <a:alphaModFix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58014" y="2354851"/>
                          <a:ext cx="346025" cy="25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grpSp>
                    <p:nvGrpSpPr>
                      <p:cNvPr id="1495" name="Google Shape;1495;p87"/>
                      <p:cNvGrpSpPr/>
                      <p:nvPr/>
                    </p:nvGrpSpPr>
                    <p:grpSpPr>
                      <a:xfrm>
                        <a:off x="5058991" y="3829800"/>
                        <a:ext cx="847980" cy="368100"/>
                        <a:chOff x="344275" y="2299150"/>
                        <a:chExt cx="742800" cy="368100"/>
                      </a:xfrm>
                    </p:grpSpPr>
                    <p:sp>
                      <p:nvSpPr>
                        <p:cNvPr id="1496" name="Google Shape;1496;p87"/>
                        <p:cNvSpPr/>
                        <p:nvPr/>
                      </p:nvSpPr>
                      <p:spPr>
                        <a:xfrm>
                          <a:off x="344275" y="2299150"/>
                          <a:ext cx="742800" cy="36810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Source Sans Pro"/>
                            <a:ea typeface="Source Sans Pro"/>
                            <a:cs typeface="Source Sans Pro"/>
                            <a:sym typeface="Source Sans Pro"/>
                          </a:endParaRPr>
                        </a:p>
                      </p:txBody>
                    </p:sp>
                    <p:pic>
                      <p:nvPicPr>
                        <p:cNvPr id="1497" name="Google Shape;1497;p87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r="53591"/>
                        <a:stretch/>
                      </p:blipFill>
                      <p:spPr>
                        <a:xfrm>
                          <a:off x="566226" y="2351225"/>
                          <a:ext cx="290666" cy="25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grpSp>
                    <p:nvGrpSpPr>
                      <p:cNvPr id="1498" name="Google Shape;1498;p87"/>
                      <p:cNvGrpSpPr/>
                      <p:nvPr/>
                    </p:nvGrpSpPr>
                    <p:grpSpPr>
                      <a:xfrm>
                        <a:off x="6010550" y="3829800"/>
                        <a:ext cx="585600" cy="368100"/>
                        <a:chOff x="1138225" y="2299150"/>
                        <a:chExt cx="585600" cy="368100"/>
                      </a:xfrm>
                    </p:grpSpPr>
                    <p:sp>
                      <p:nvSpPr>
                        <p:cNvPr id="1499" name="Google Shape;1499;p87"/>
                        <p:cNvSpPr/>
                        <p:nvPr/>
                      </p:nvSpPr>
                      <p:spPr>
                        <a:xfrm>
                          <a:off x="1138225" y="2299150"/>
                          <a:ext cx="585600" cy="36810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Source Sans Pro"/>
                            <a:ea typeface="Source Sans Pro"/>
                            <a:cs typeface="Source Sans Pro"/>
                            <a:sym typeface="Source Sans Pro"/>
                          </a:endParaRPr>
                        </a:p>
                      </p:txBody>
                    </p:sp>
                    <p:pic>
                      <p:nvPicPr>
                        <p:cNvPr id="1500" name="Google Shape;1500;p87"/>
                        <p:cNvPicPr preferRelativeResize="0"/>
                        <p:nvPr/>
                      </p:nvPicPr>
                      <p:blipFill>
                        <a:blip r:embed="rId7">
                          <a:alphaModFix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58014" y="2354851"/>
                          <a:ext cx="346025" cy="25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  <p:grpSp>
                    <p:nvGrpSpPr>
                      <p:cNvPr id="1501" name="Google Shape;1501;p87"/>
                      <p:cNvGrpSpPr/>
                      <p:nvPr/>
                    </p:nvGrpSpPr>
                    <p:grpSpPr>
                      <a:xfrm>
                        <a:off x="5058991" y="4478250"/>
                        <a:ext cx="847980" cy="368100"/>
                        <a:chOff x="344275" y="2299150"/>
                        <a:chExt cx="742800" cy="368100"/>
                      </a:xfrm>
                    </p:grpSpPr>
                    <p:sp>
                      <p:nvSpPr>
                        <p:cNvPr id="1502" name="Google Shape;1502;p87"/>
                        <p:cNvSpPr/>
                        <p:nvPr/>
                      </p:nvSpPr>
                      <p:spPr>
                        <a:xfrm>
                          <a:off x="344275" y="2299150"/>
                          <a:ext cx="742800" cy="368100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Source Sans Pro"/>
                            <a:ea typeface="Source Sans Pro"/>
                            <a:cs typeface="Source Sans Pro"/>
                            <a:sym typeface="Source Sans Pro"/>
                          </a:endParaRPr>
                        </a:p>
                      </p:txBody>
                    </p:sp>
                    <p:pic>
                      <p:nvPicPr>
                        <p:cNvPr id="1503" name="Google Shape;1503;p87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r="53591"/>
                        <a:stretch/>
                      </p:blipFill>
                      <p:spPr>
                        <a:xfrm>
                          <a:off x="566226" y="2351225"/>
                          <a:ext cx="290666" cy="25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</p:grpSp>
                <p:pic>
                  <p:nvPicPr>
                    <p:cNvPr id="1504" name="Google Shape;1504;p87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4752" r="77076"/>
                    <a:stretch/>
                  </p:blipFill>
                  <p:spPr>
                    <a:xfrm>
                      <a:off x="6794700" y="4104575"/>
                      <a:ext cx="172925" cy="147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05" name="Google Shape;1505;p87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t="4906" r="85458"/>
                    <a:stretch/>
                  </p:blipFill>
                  <p:spPr>
                    <a:xfrm>
                      <a:off x="6940525" y="4730800"/>
                      <a:ext cx="139024" cy="1696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grpSp>
                  <p:nvGrpSpPr>
                    <p:cNvPr id="1506" name="Google Shape;1506;p87"/>
                    <p:cNvGrpSpPr/>
                    <p:nvPr/>
                  </p:nvGrpSpPr>
                  <p:grpSpPr>
                    <a:xfrm>
                      <a:off x="4180000" y="4641800"/>
                      <a:ext cx="585600" cy="368100"/>
                      <a:chOff x="6011725" y="4480650"/>
                      <a:chExt cx="585600" cy="368100"/>
                    </a:xfrm>
                  </p:grpSpPr>
                  <p:sp>
                    <p:nvSpPr>
                      <p:cNvPr id="1507" name="Google Shape;1507;p87"/>
                      <p:cNvSpPr/>
                      <p:nvPr/>
                    </p:nvSpPr>
                    <p:spPr>
                      <a:xfrm>
                        <a:off x="6011725" y="4480650"/>
                        <a:ext cx="585600" cy="3681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latin typeface="Source Sans Pro"/>
                          <a:ea typeface="Source Sans Pro"/>
                          <a:cs typeface="Source Sans Pro"/>
                          <a:sym typeface="Source Sans Pro"/>
                        </a:endParaRPr>
                      </a:p>
                    </p:txBody>
                  </p:sp>
                  <p:pic>
                    <p:nvPicPr>
                      <p:cNvPr id="1508" name="Google Shape;1508;p8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l="51734" t="4904" r="26074" b="27257"/>
                      <a:stretch/>
                    </p:blipFill>
                    <p:spPr>
                      <a:xfrm>
                        <a:off x="6124750" y="4544675"/>
                        <a:ext cx="359550" cy="2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</p:grpSp>
              <p:pic>
                <p:nvPicPr>
                  <p:cNvPr id="1509" name="Google Shape;1509;p87"/>
                  <p:cNvPicPr preferRelativeResize="0"/>
                  <p:nvPr/>
                </p:nvPicPr>
                <p:blipFill>
                  <a:blip r:embed="rId10">
                    <a:alphaModFix/>
                  </a:blip>
                  <a:stretch>
                    <a:fillRect/>
                  </a:stretch>
                </p:blipFill>
                <p:spPr>
                  <a:xfrm>
                    <a:off x="6197875" y="3457025"/>
                    <a:ext cx="38900" cy="396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10" name="Google Shape;1510;p87"/>
                  <p:cNvPicPr preferRelativeResize="0"/>
                  <p:nvPr/>
                </p:nvPicPr>
                <p:blipFill>
                  <a:blip r:embed="rId10">
                    <a:alphaModFix/>
                  </a:blip>
                  <a:stretch>
                    <a:fillRect/>
                  </a:stretch>
                </p:blipFill>
                <p:spPr>
                  <a:xfrm>
                    <a:off x="6360750" y="3457025"/>
                    <a:ext cx="38900" cy="396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11" name="Google Shape;1511;p87"/>
                  <p:cNvPicPr preferRelativeResize="0"/>
                  <p:nvPr/>
                </p:nvPicPr>
                <p:blipFill>
                  <a:blip r:embed="rId10">
                    <a:alphaModFix/>
                  </a:blip>
                  <a:stretch>
                    <a:fillRect/>
                  </a:stretch>
                </p:blipFill>
                <p:spPr>
                  <a:xfrm>
                    <a:off x="6700175" y="3457025"/>
                    <a:ext cx="38900" cy="396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12" name="Google Shape;1512;p87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5906925" y="2382325"/>
                  <a:ext cx="38900" cy="39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513" name="Google Shape;1513;p87"/>
            <p:cNvSpPr/>
            <p:nvPr/>
          </p:nvSpPr>
          <p:spPr>
            <a:xfrm>
              <a:off x="338150" y="627350"/>
              <a:ext cx="4286400" cy="1059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14" name="Google Shape;1514;p87"/>
          <p:cNvSpPr txBox="1"/>
          <p:nvPr/>
        </p:nvSpPr>
        <p:spPr>
          <a:xfrm>
            <a:off x="1762250" y="457350"/>
            <a:ext cx="15954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Pre-train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515" name="Google Shape;1515;p87"/>
          <p:cNvGrpSpPr/>
          <p:nvPr/>
        </p:nvGrpSpPr>
        <p:grpSpPr>
          <a:xfrm>
            <a:off x="6572800" y="3568175"/>
            <a:ext cx="856200" cy="348600"/>
            <a:chOff x="6572800" y="3568175"/>
            <a:chExt cx="856200" cy="348600"/>
          </a:xfrm>
        </p:grpSpPr>
        <p:sp>
          <p:nvSpPr>
            <p:cNvPr id="1516" name="Google Shape;1516;p87"/>
            <p:cNvSpPr/>
            <p:nvPr/>
          </p:nvSpPr>
          <p:spPr>
            <a:xfrm>
              <a:off x="6572800" y="3568175"/>
              <a:ext cx="856200" cy="348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517" name="Google Shape;1517;p87"/>
            <p:cNvPicPr preferRelativeResize="0"/>
            <p:nvPr/>
          </p:nvPicPr>
          <p:blipFill rotWithShape="1">
            <a:blip r:embed="rId11">
              <a:alphaModFix/>
            </a:blip>
            <a:srcRect t="6085"/>
            <a:stretch/>
          </p:blipFill>
          <p:spPr>
            <a:xfrm>
              <a:off x="6828113" y="3602163"/>
              <a:ext cx="345575" cy="22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8" name="Google Shape;1518;p87"/>
          <p:cNvSpPr txBox="1"/>
          <p:nvPr/>
        </p:nvSpPr>
        <p:spPr>
          <a:xfrm>
            <a:off x="6062700" y="332675"/>
            <a:ext cx="15954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Fine-tune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9" name="Google Shape;1519;p87"/>
          <p:cNvPicPr preferRelativeResize="0"/>
          <p:nvPr/>
        </p:nvPicPr>
        <p:blipFill rotWithShape="1">
          <a:blip r:embed="rId11">
            <a:alphaModFix/>
          </a:blip>
          <a:srcRect t="6085"/>
          <a:stretch/>
        </p:blipFill>
        <p:spPr>
          <a:xfrm>
            <a:off x="2643850" y="3901550"/>
            <a:ext cx="446075" cy="2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87"/>
          <p:cNvSpPr/>
          <p:nvPr/>
        </p:nvSpPr>
        <p:spPr>
          <a:xfrm>
            <a:off x="2149850" y="3244175"/>
            <a:ext cx="2323800" cy="418200"/>
          </a:xfrm>
          <a:prstGeom prst="wedgeRoundRectCallout">
            <a:avLst>
              <a:gd name="adj1" fmla="val -19069"/>
              <a:gd name="adj2" fmla="val 101172"/>
              <a:gd name="adj3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88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8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8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88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8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30" name="Google Shape;1530;p88"/>
          <p:cNvSpPr txBox="1"/>
          <p:nvPr/>
        </p:nvSpPr>
        <p:spPr>
          <a:xfrm>
            <a:off x="697975" y="1084550"/>
            <a:ext cx="22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531" name="Google Shape;1531;p88"/>
          <p:cNvGrpSpPr/>
          <p:nvPr/>
        </p:nvGrpSpPr>
        <p:grpSpPr>
          <a:xfrm>
            <a:off x="-445500" y="-1256075"/>
            <a:ext cx="6203023" cy="3217400"/>
            <a:chOff x="-3796275" y="-1370025"/>
            <a:chExt cx="6203023" cy="3217400"/>
          </a:xfrm>
        </p:grpSpPr>
        <p:pic>
          <p:nvPicPr>
            <p:cNvPr id="1532" name="Google Shape;1532;p88"/>
            <p:cNvPicPr preferRelativeResize="0"/>
            <p:nvPr/>
          </p:nvPicPr>
          <p:blipFill rotWithShape="1">
            <a:blip r:embed="rId3">
              <a:alphaModFix/>
            </a:blip>
            <a:srcRect r="29203"/>
            <a:stretch/>
          </p:blipFill>
          <p:spPr>
            <a:xfrm>
              <a:off x="-3796275" y="-1370025"/>
              <a:ext cx="6203023" cy="321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3" name="Google Shape;1533;p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40675" y="1276950"/>
              <a:ext cx="1238776" cy="33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4" name="Google Shape;1534;p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0775" y="-951275"/>
              <a:ext cx="1246650" cy="343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5" name="Google Shape;1535;p88"/>
          <p:cNvGrpSpPr/>
          <p:nvPr/>
        </p:nvGrpSpPr>
        <p:grpSpPr>
          <a:xfrm>
            <a:off x="933700" y="872877"/>
            <a:ext cx="9144003" cy="3397747"/>
            <a:chOff x="-1859575" y="1961327"/>
            <a:chExt cx="9144003" cy="3397747"/>
          </a:xfrm>
        </p:grpSpPr>
        <p:pic>
          <p:nvPicPr>
            <p:cNvPr id="1536" name="Google Shape;1536;p8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6925" y="2382325"/>
              <a:ext cx="38900" cy="39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37" name="Google Shape;1537;p88"/>
            <p:cNvGrpSpPr/>
            <p:nvPr/>
          </p:nvGrpSpPr>
          <p:grpSpPr>
            <a:xfrm>
              <a:off x="-1859575" y="1961327"/>
              <a:ext cx="9144003" cy="3397747"/>
              <a:chOff x="-1859575" y="1961327"/>
              <a:chExt cx="9144003" cy="3397747"/>
            </a:xfrm>
          </p:grpSpPr>
          <p:pic>
            <p:nvPicPr>
              <p:cNvPr id="1538" name="Google Shape;1538;p8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197875" y="3457025"/>
                <a:ext cx="38900" cy="39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9" name="Google Shape;1539;p8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360750" y="3457025"/>
                <a:ext cx="38900" cy="39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0" name="Google Shape;1540;p8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00175" y="3457025"/>
                <a:ext cx="38900" cy="396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41" name="Google Shape;1541;p88"/>
              <p:cNvGrpSpPr/>
              <p:nvPr/>
            </p:nvGrpSpPr>
            <p:grpSpPr>
              <a:xfrm>
                <a:off x="-1859575" y="1961327"/>
                <a:ext cx="9144003" cy="3397747"/>
                <a:chOff x="-1859575" y="1961327"/>
                <a:chExt cx="9144003" cy="3397747"/>
              </a:xfrm>
            </p:grpSpPr>
            <p:pic>
              <p:nvPicPr>
                <p:cNvPr id="1542" name="Google Shape;1542;p8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t="4752" r="77076"/>
                <a:stretch/>
              </p:blipFill>
              <p:spPr>
                <a:xfrm>
                  <a:off x="6794700" y="4104575"/>
                  <a:ext cx="172925" cy="1473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43" name="Google Shape;1543;p8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t="4906" r="85458"/>
                <a:stretch/>
              </p:blipFill>
              <p:spPr>
                <a:xfrm>
                  <a:off x="6940525" y="4730800"/>
                  <a:ext cx="139024" cy="169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544" name="Google Shape;1544;p88"/>
                <p:cNvGrpSpPr/>
                <p:nvPr/>
              </p:nvGrpSpPr>
              <p:grpSpPr>
                <a:xfrm>
                  <a:off x="4180000" y="4641800"/>
                  <a:ext cx="585600" cy="368100"/>
                  <a:chOff x="6011725" y="4480650"/>
                  <a:chExt cx="585600" cy="368100"/>
                </a:xfrm>
              </p:grpSpPr>
              <p:sp>
                <p:nvSpPr>
                  <p:cNvPr id="1545" name="Google Shape;1545;p88"/>
                  <p:cNvSpPr/>
                  <p:nvPr/>
                </p:nvSpPr>
                <p:spPr>
                  <a:xfrm>
                    <a:off x="6011725" y="4480650"/>
                    <a:ext cx="585600" cy="368100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pic>
                <p:nvPicPr>
                  <p:cNvPr id="1546" name="Google Shape;1546;p8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51734" t="4904" r="26074" b="27257"/>
                  <a:stretch/>
                </p:blipFill>
                <p:spPr>
                  <a:xfrm>
                    <a:off x="6124750" y="4544675"/>
                    <a:ext cx="359550" cy="2051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547" name="Google Shape;1547;p88"/>
                <p:cNvGrpSpPr/>
                <p:nvPr/>
              </p:nvGrpSpPr>
              <p:grpSpPr>
                <a:xfrm>
                  <a:off x="-1859575" y="1961327"/>
                  <a:ext cx="9144003" cy="3397747"/>
                  <a:chOff x="-30350" y="1801102"/>
                  <a:chExt cx="9144003" cy="3397747"/>
                </a:xfrm>
              </p:grpSpPr>
              <p:pic>
                <p:nvPicPr>
                  <p:cNvPr id="1548" name="Google Shape;1548;p88"/>
                  <p:cNvPicPr preferRelativeResize="0"/>
                  <p:nvPr/>
                </p:nvPicPr>
                <p:blipFill>
                  <a:blip r:embed="rId8">
                    <a:alphaModFix/>
                  </a:blip>
                  <a:stretch>
                    <a:fillRect/>
                  </a:stretch>
                </p:blipFill>
                <p:spPr>
                  <a:xfrm>
                    <a:off x="-30350" y="1801102"/>
                    <a:ext cx="9144003" cy="339774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549" name="Google Shape;1549;p88"/>
                  <p:cNvGrpSpPr/>
                  <p:nvPr/>
                </p:nvGrpSpPr>
                <p:grpSpPr>
                  <a:xfrm>
                    <a:off x="5058991" y="3096925"/>
                    <a:ext cx="847980" cy="368100"/>
                    <a:chOff x="344275" y="2299150"/>
                    <a:chExt cx="742800" cy="368100"/>
                  </a:xfrm>
                </p:grpSpPr>
                <p:sp>
                  <p:nvSpPr>
                    <p:cNvPr id="1550" name="Google Shape;1550;p88"/>
                    <p:cNvSpPr/>
                    <p:nvPr/>
                  </p:nvSpPr>
                  <p:spPr>
                    <a:xfrm>
                      <a:off x="344275" y="2299150"/>
                      <a:ext cx="7428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51" name="Google Shape;1551;p8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r="53591"/>
                    <a:stretch/>
                  </p:blipFill>
                  <p:spPr>
                    <a:xfrm>
                      <a:off x="566226" y="2351225"/>
                      <a:ext cx="290666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52" name="Google Shape;1552;p88"/>
                  <p:cNvGrpSpPr/>
                  <p:nvPr/>
                </p:nvGrpSpPr>
                <p:grpSpPr>
                  <a:xfrm>
                    <a:off x="6010550" y="3096925"/>
                    <a:ext cx="585600" cy="368100"/>
                    <a:chOff x="1138225" y="2299150"/>
                    <a:chExt cx="585600" cy="368100"/>
                  </a:xfrm>
                </p:grpSpPr>
                <p:sp>
                  <p:nvSpPr>
                    <p:cNvPr id="1553" name="Google Shape;1553;p88"/>
                    <p:cNvSpPr/>
                    <p:nvPr/>
                  </p:nvSpPr>
                  <p:spPr>
                    <a:xfrm>
                      <a:off x="1138225" y="2299150"/>
                      <a:ext cx="5856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54" name="Google Shape;1554;p88"/>
                    <p:cNvPicPr preferRelativeResize="0"/>
                    <p:nvPr/>
                  </p:nvPicPr>
                  <p:blipFill>
                    <a:blip r:embed="rId10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258014" y="2354851"/>
                      <a:ext cx="346025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55" name="Google Shape;1555;p88"/>
                  <p:cNvGrpSpPr/>
                  <p:nvPr/>
                </p:nvGrpSpPr>
                <p:grpSpPr>
                  <a:xfrm>
                    <a:off x="5058991" y="3829800"/>
                    <a:ext cx="847980" cy="368100"/>
                    <a:chOff x="344275" y="2299150"/>
                    <a:chExt cx="742800" cy="368100"/>
                  </a:xfrm>
                </p:grpSpPr>
                <p:sp>
                  <p:nvSpPr>
                    <p:cNvPr id="1556" name="Google Shape;1556;p88"/>
                    <p:cNvSpPr/>
                    <p:nvPr/>
                  </p:nvSpPr>
                  <p:spPr>
                    <a:xfrm>
                      <a:off x="344275" y="2299150"/>
                      <a:ext cx="7428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57" name="Google Shape;1557;p8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r="53591"/>
                    <a:stretch/>
                  </p:blipFill>
                  <p:spPr>
                    <a:xfrm>
                      <a:off x="566226" y="2351225"/>
                      <a:ext cx="290666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58" name="Google Shape;1558;p88"/>
                  <p:cNvGrpSpPr/>
                  <p:nvPr/>
                </p:nvGrpSpPr>
                <p:grpSpPr>
                  <a:xfrm>
                    <a:off x="6010550" y="3829800"/>
                    <a:ext cx="585600" cy="368100"/>
                    <a:chOff x="1138225" y="2299150"/>
                    <a:chExt cx="585600" cy="368100"/>
                  </a:xfrm>
                </p:grpSpPr>
                <p:sp>
                  <p:nvSpPr>
                    <p:cNvPr id="1559" name="Google Shape;1559;p88"/>
                    <p:cNvSpPr/>
                    <p:nvPr/>
                  </p:nvSpPr>
                  <p:spPr>
                    <a:xfrm>
                      <a:off x="1138225" y="2299150"/>
                      <a:ext cx="5856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60" name="Google Shape;1560;p88"/>
                    <p:cNvPicPr preferRelativeResize="0"/>
                    <p:nvPr/>
                  </p:nvPicPr>
                  <p:blipFill>
                    <a:blip r:embed="rId10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258014" y="2354851"/>
                      <a:ext cx="346025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61" name="Google Shape;1561;p88"/>
                  <p:cNvGrpSpPr/>
                  <p:nvPr/>
                </p:nvGrpSpPr>
                <p:grpSpPr>
                  <a:xfrm>
                    <a:off x="5058991" y="4478250"/>
                    <a:ext cx="847980" cy="368100"/>
                    <a:chOff x="344275" y="2299150"/>
                    <a:chExt cx="742800" cy="368100"/>
                  </a:xfrm>
                </p:grpSpPr>
                <p:sp>
                  <p:nvSpPr>
                    <p:cNvPr id="1562" name="Google Shape;1562;p88"/>
                    <p:cNvSpPr/>
                    <p:nvPr/>
                  </p:nvSpPr>
                  <p:spPr>
                    <a:xfrm>
                      <a:off x="344275" y="2299150"/>
                      <a:ext cx="7428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63" name="Google Shape;1563;p8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r="53591"/>
                    <a:stretch/>
                  </p:blipFill>
                  <p:spPr>
                    <a:xfrm>
                      <a:off x="566226" y="2351225"/>
                      <a:ext cx="290666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64" name="Google Shape;1564;p88"/>
                  <p:cNvGrpSpPr/>
                  <p:nvPr/>
                </p:nvGrpSpPr>
                <p:grpSpPr>
                  <a:xfrm>
                    <a:off x="368825" y="4542625"/>
                    <a:ext cx="742800" cy="368100"/>
                    <a:chOff x="344275" y="2299150"/>
                    <a:chExt cx="742800" cy="368100"/>
                  </a:xfrm>
                </p:grpSpPr>
                <p:pic>
                  <p:nvPicPr>
                    <p:cNvPr id="1565" name="Google Shape;1565;p8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r="53591"/>
                    <a:stretch/>
                  </p:blipFill>
                  <p:spPr>
                    <a:xfrm>
                      <a:off x="566226" y="2351225"/>
                      <a:ext cx="290666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566" name="Google Shape;1566;p88"/>
                    <p:cNvSpPr/>
                    <p:nvPr/>
                  </p:nvSpPr>
                  <p:spPr>
                    <a:xfrm>
                      <a:off x="344275" y="2299150"/>
                      <a:ext cx="7428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</p:grpSp>
              <p:grpSp>
                <p:nvGrpSpPr>
                  <p:cNvPr id="1567" name="Google Shape;1567;p88"/>
                  <p:cNvGrpSpPr/>
                  <p:nvPr/>
                </p:nvGrpSpPr>
                <p:grpSpPr>
                  <a:xfrm>
                    <a:off x="1168500" y="4542625"/>
                    <a:ext cx="585600" cy="368100"/>
                    <a:chOff x="1138225" y="2299150"/>
                    <a:chExt cx="585600" cy="368100"/>
                  </a:xfrm>
                </p:grpSpPr>
                <p:sp>
                  <p:nvSpPr>
                    <p:cNvPr id="1568" name="Google Shape;1568;p88"/>
                    <p:cNvSpPr/>
                    <p:nvPr/>
                  </p:nvSpPr>
                  <p:spPr>
                    <a:xfrm>
                      <a:off x="1138225" y="2299150"/>
                      <a:ext cx="5856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  <p:pic>
                  <p:nvPicPr>
                    <p:cNvPr id="1569" name="Google Shape;1569;p88"/>
                    <p:cNvPicPr preferRelativeResize="0"/>
                    <p:nvPr/>
                  </p:nvPicPr>
                  <p:blipFill>
                    <a:blip r:embed="rId10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258014" y="2354851"/>
                      <a:ext cx="346025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1570" name="Google Shape;1570;p88"/>
                  <p:cNvGrpSpPr/>
                  <p:nvPr/>
                </p:nvGrpSpPr>
                <p:grpSpPr>
                  <a:xfrm>
                    <a:off x="344275" y="2299150"/>
                    <a:ext cx="742800" cy="368100"/>
                    <a:chOff x="344275" y="2299150"/>
                    <a:chExt cx="742800" cy="368100"/>
                  </a:xfrm>
                </p:grpSpPr>
                <p:pic>
                  <p:nvPicPr>
                    <p:cNvPr id="1571" name="Google Shape;1571;p88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r="53591"/>
                    <a:stretch/>
                  </p:blipFill>
                  <p:spPr>
                    <a:xfrm>
                      <a:off x="566226" y="2351225"/>
                      <a:ext cx="290666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572" name="Google Shape;1572;p88"/>
                    <p:cNvSpPr/>
                    <p:nvPr/>
                  </p:nvSpPr>
                  <p:spPr>
                    <a:xfrm>
                      <a:off x="344275" y="2299150"/>
                      <a:ext cx="7428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</p:grpSp>
              <p:grpSp>
                <p:nvGrpSpPr>
                  <p:cNvPr id="1573" name="Google Shape;1573;p88"/>
                  <p:cNvGrpSpPr/>
                  <p:nvPr/>
                </p:nvGrpSpPr>
                <p:grpSpPr>
                  <a:xfrm>
                    <a:off x="1138225" y="2299150"/>
                    <a:ext cx="585600" cy="368100"/>
                    <a:chOff x="1138225" y="2299150"/>
                    <a:chExt cx="585600" cy="368100"/>
                  </a:xfrm>
                </p:grpSpPr>
                <p:pic>
                  <p:nvPicPr>
                    <p:cNvPr id="1574" name="Google Shape;1574;p88"/>
                    <p:cNvPicPr preferRelativeResize="0"/>
                    <p:nvPr/>
                  </p:nvPicPr>
                  <p:blipFill>
                    <a:blip r:embed="rId10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258014" y="2354851"/>
                      <a:ext cx="346025" cy="256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575" name="Google Shape;1575;p88"/>
                    <p:cNvSpPr/>
                    <p:nvPr/>
                  </p:nvSpPr>
                  <p:spPr>
                    <a:xfrm>
                      <a:off x="1138225" y="2299150"/>
                      <a:ext cx="585600" cy="3681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4" name="Google Shape;414;p37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16" name="Google Shape;416;p37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7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7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Overcoming difficulty</a:t>
            </a:r>
            <a:endParaRPr sz="3600"/>
          </a:p>
        </p:txBody>
      </p:sp>
      <p:sp>
        <p:nvSpPr>
          <p:cNvPr id="421" name="Google Shape;421;p37"/>
          <p:cNvSpPr txBox="1"/>
          <p:nvPr/>
        </p:nvSpPr>
        <p:spPr>
          <a:xfrm>
            <a:off x="1212975" y="1317950"/>
            <a:ext cx="67569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Explanation task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: transformer-based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6B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context prediction : predicting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some words as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draft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6B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explanation generation :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polishing 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words to form a readable sentence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37"/>
          <p:cNvSpPr txBox="1"/>
          <p:nvPr/>
        </p:nvSpPr>
        <p:spPr>
          <a:xfrm>
            <a:off x="7183950" y="1243300"/>
            <a:ext cx="1834544" cy="670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user and item only influence draft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23" name="Google Shape;423;p37"/>
          <p:cNvCxnSpPr>
            <a:cxnSpLocks/>
            <a:stCxn id="422" idx="1"/>
          </p:cNvCxnSpPr>
          <p:nvPr/>
        </p:nvCxnSpPr>
        <p:spPr>
          <a:xfrm flipH="1">
            <a:off x="6778350" y="1578550"/>
            <a:ext cx="405600" cy="265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89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SSCDR</a:t>
            </a:r>
            <a:endParaRPr sz="3600"/>
          </a:p>
        </p:txBody>
      </p:sp>
      <p:cxnSp>
        <p:nvCxnSpPr>
          <p:cNvPr id="1581" name="Google Shape;1581;p8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2" name="Google Shape;1582;p89"/>
          <p:cNvSpPr txBox="1"/>
          <p:nvPr/>
        </p:nvSpPr>
        <p:spPr>
          <a:xfrm>
            <a:off x="1276875" y="1402775"/>
            <a:ext cx="7008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D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B</a:t>
            </a: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83" name="Google Shape;1583;p8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584" name="Google Shape;158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75" y="1339099"/>
            <a:ext cx="9144003" cy="264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90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GMF</a:t>
            </a:r>
            <a:endParaRPr sz="3600"/>
          </a:p>
        </p:txBody>
      </p:sp>
      <p:cxnSp>
        <p:nvCxnSpPr>
          <p:cNvPr id="1590" name="Google Shape;1590;p9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1" name="Google Shape;1591;p90"/>
          <p:cNvSpPr txBox="1"/>
          <p:nvPr/>
        </p:nvSpPr>
        <p:spPr>
          <a:xfrm>
            <a:off x="1276875" y="14027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92" name="Google Shape;1592;p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593" name="Google Shape;159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075" y="1629325"/>
            <a:ext cx="5143853" cy="29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91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DNN</a:t>
            </a:r>
            <a:endParaRPr sz="3600"/>
          </a:p>
        </p:txBody>
      </p:sp>
      <p:cxnSp>
        <p:nvCxnSpPr>
          <p:cNvPr id="1599" name="Google Shape;1599;p91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0" name="Google Shape;1600;p91"/>
          <p:cNvSpPr txBox="1"/>
          <p:nvPr/>
        </p:nvSpPr>
        <p:spPr>
          <a:xfrm>
            <a:off x="1276875" y="1402775"/>
            <a:ext cx="700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01" name="Google Shape;1601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602" name="Google Shape;160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155" y="1231675"/>
            <a:ext cx="4373681" cy="36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/>
          <p:nvPr/>
        </p:nvSpPr>
        <p:spPr>
          <a:xfrm>
            <a:off x="7956975" y="382397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9" name="Google Shape;429;p38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38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>
            <a:off x="-1197125" y="41446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Overcoming difficulty</a:t>
            </a:r>
            <a:endParaRPr sz="3600"/>
          </a:p>
        </p:txBody>
      </p:sp>
      <p:sp>
        <p:nvSpPr>
          <p:cNvPr id="436" name="Google Shape;436;p38"/>
          <p:cNvSpPr txBox="1"/>
          <p:nvPr/>
        </p:nvSpPr>
        <p:spPr>
          <a:xfrm>
            <a:off x="1212975" y="1317950"/>
            <a:ext cx="6756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  Users and items only affect context prediction but do not impact the generator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37" name="Google Shape;437;p38"/>
          <p:cNvGrpSpPr/>
          <p:nvPr/>
        </p:nvGrpSpPr>
        <p:grpSpPr>
          <a:xfrm>
            <a:off x="4712022" y="2136075"/>
            <a:ext cx="3265249" cy="3010675"/>
            <a:chOff x="4712022" y="2136075"/>
            <a:chExt cx="3265249" cy="3010675"/>
          </a:xfrm>
        </p:grpSpPr>
        <p:pic>
          <p:nvPicPr>
            <p:cNvPr id="438" name="Google Shape;43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2022" y="2136075"/>
              <a:ext cx="3265249" cy="2742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38"/>
            <p:cNvSpPr txBox="1"/>
            <p:nvPr/>
          </p:nvSpPr>
          <p:spPr>
            <a:xfrm>
              <a:off x="5520525" y="4746550"/>
              <a:ext cx="2028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</a:t>
              </a: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PETER’s attention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257375" y="2734125"/>
              <a:ext cx="295500" cy="2067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1222975" y="2242039"/>
            <a:ext cx="3290200" cy="2912961"/>
            <a:chOff x="1222975" y="2242039"/>
            <a:chExt cx="3290200" cy="2912961"/>
          </a:xfrm>
        </p:grpSpPr>
        <p:pic>
          <p:nvPicPr>
            <p:cNvPr id="442" name="Google Shape;442;p38"/>
            <p:cNvPicPr preferRelativeResize="0"/>
            <p:nvPr/>
          </p:nvPicPr>
          <p:blipFill rotWithShape="1">
            <a:blip r:embed="rId4">
              <a:alphaModFix/>
            </a:blip>
            <a:srcRect t="2884"/>
            <a:stretch/>
          </p:blipFill>
          <p:spPr>
            <a:xfrm>
              <a:off x="1222975" y="2242039"/>
              <a:ext cx="3265249" cy="2636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38"/>
            <p:cNvSpPr/>
            <p:nvPr/>
          </p:nvSpPr>
          <p:spPr>
            <a:xfrm>
              <a:off x="1717450" y="2734125"/>
              <a:ext cx="246300" cy="2067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4" name="Google Shape;444;p38"/>
            <p:cNvSpPr txBox="1"/>
            <p:nvPr/>
          </p:nvSpPr>
          <p:spPr>
            <a:xfrm>
              <a:off x="1468775" y="4738300"/>
              <a:ext cx="3044400" cy="4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• </a:t>
              </a: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Standard Transformer’s attention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206250" y="292625"/>
            <a:ext cx="87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Input / Output</a:t>
            </a:r>
            <a:endParaRPr sz="3600"/>
          </a:p>
        </p:txBody>
      </p:sp>
      <p:cxnSp>
        <p:nvCxnSpPr>
          <p:cNvPr id="451" name="Google Shape;451;p39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Google Shape;452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2545025" y="4748225"/>
            <a:ext cx="8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4" name="Google Shape;454;p39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>
            <a:off x="-1668375" y="45553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1283250" y="1228050"/>
            <a:ext cx="81564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</a:t>
            </a: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2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 ID  </a:t>
            </a: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𝑢</a:t>
            </a:r>
            <a:r>
              <a:rPr lang="en" sz="2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 ID</a:t>
            </a:r>
            <a:r>
              <a:rPr lang="en" sz="2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𝑖</a:t>
            </a:r>
            <a:endParaRPr sz="2400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item’s features </a:t>
            </a:r>
            <a:endParaRPr sz="2100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explanation(extracted from review)</a:t>
            </a:r>
            <a:endParaRPr sz="2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endParaRPr sz="21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</a:t>
            </a:r>
            <a:r>
              <a:rPr lang="en" sz="2100" dirty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2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2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2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</a:t>
            </a: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 </a:t>
            </a:r>
            <a:endParaRPr sz="2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</a:t>
            </a:r>
            <a:r>
              <a:rPr lang="en" sz="21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</a:t>
            </a:r>
            <a:r>
              <a:rPr lang="en" sz="2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rating</a:t>
            </a:r>
            <a:endParaRPr sz="2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600" y="2518975"/>
            <a:ext cx="380039" cy="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275" y="2837625"/>
            <a:ext cx="409139" cy="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0250" y="3168085"/>
            <a:ext cx="409150" cy="27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0250" y="4178659"/>
            <a:ext cx="409150" cy="31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6825" y="3850900"/>
            <a:ext cx="352601" cy="29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0"/>
          <p:cNvSpPr/>
          <p:nvPr/>
        </p:nvSpPr>
        <p:spPr>
          <a:xfrm>
            <a:off x="8172425" y="3850900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0"/>
          <p:cNvSpPr/>
          <p:nvPr/>
        </p:nvSpPr>
        <p:spPr>
          <a:xfrm>
            <a:off x="8004100" y="-320125"/>
            <a:ext cx="2073600" cy="17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-1403400" y="-390475"/>
            <a:ext cx="2420100" cy="205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0"/>
          <p:cNvSpPr/>
          <p:nvPr/>
        </p:nvSpPr>
        <p:spPr>
          <a:xfrm>
            <a:off x="-1668375" y="4555375"/>
            <a:ext cx="2420100" cy="80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cxnSp>
        <p:nvCxnSpPr>
          <p:cNvPr id="472" name="Google Shape;472;p40"/>
          <p:cNvCxnSpPr/>
          <p:nvPr/>
        </p:nvCxnSpPr>
        <p:spPr>
          <a:xfrm>
            <a:off x="2130075" y="1048500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1276875" y="1250375"/>
            <a:ext cx="6807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</a:t>
            </a:r>
            <a:endParaRPr sz="22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rPr>
              <a:t>Method</a:t>
            </a:r>
            <a:endParaRPr sz="2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Experiment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• </a:t>
            </a:r>
            <a:r>
              <a:rPr lang="en" sz="2600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Conclusion</a:t>
            </a:r>
            <a:endParaRPr sz="2600">
              <a:solidFill>
                <a:schemeClr val="accent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74" name="Google Shape;47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1916</Words>
  <Application>Microsoft Macintosh PowerPoint</Application>
  <PresentationFormat>如螢幕大小 (16:9)</PresentationFormat>
  <Paragraphs>515</Paragraphs>
  <Slides>62</Slides>
  <Notes>62</Notes>
  <HiddenSlides>23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7" baseType="lpstr">
      <vt:lpstr>Archivo Black</vt:lpstr>
      <vt:lpstr>Arial</vt:lpstr>
      <vt:lpstr>Source Sans Pro</vt:lpstr>
      <vt:lpstr>Verdana</vt:lpstr>
      <vt:lpstr>Social Inclusion Project Proposal by Slidesgo</vt:lpstr>
      <vt:lpstr>Personalized Transformer for  Explainable Recommendation  </vt:lpstr>
      <vt:lpstr>Outline</vt:lpstr>
      <vt:lpstr>Problem Formulation</vt:lpstr>
      <vt:lpstr>Difficulty</vt:lpstr>
      <vt:lpstr>Difficulty</vt:lpstr>
      <vt:lpstr>Overcoming difficulty</vt:lpstr>
      <vt:lpstr>Overcoming difficulty</vt:lpstr>
      <vt:lpstr>Input / Output</vt:lpstr>
      <vt:lpstr>Outline</vt:lpstr>
      <vt:lpstr>PowerPoint 簡報</vt:lpstr>
      <vt:lpstr>Input / Output</vt:lpstr>
      <vt:lpstr>Input representation</vt:lpstr>
      <vt:lpstr>Transformer</vt:lpstr>
      <vt:lpstr>Transformer</vt:lpstr>
      <vt:lpstr>self-attention</vt:lpstr>
      <vt:lpstr>self-attention</vt:lpstr>
      <vt:lpstr>self-attention </vt:lpstr>
      <vt:lpstr>self-attention  </vt:lpstr>
      <vt:lpstr>Attention</vt:lpstr>
      <vt:lpstr>Prediction</vt:lpstr>
      <vt:lpstr>Loss</vt:lpstr>
      <vt:lpstr>Loss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Conclusion</vt:lpstr>
      <vt:lpstr>Attention</vt:lpstr>
      <vt:lpstr>Attention</vt:lpstr>
      <vt:lpstr>Experiment</vt:lpstr>
      <vt:lpstr>PowerPoint 簡報</vt:lpstr>
      <vt:lpstr>PowerPoint 簡報</vt:lpstr>
      <vt:lpstr>SSCDR</vt:lpstr>
      <vt:lpstr>GMF</vt:lpstr>
      <vt:lpstr>DNN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Transformer for  Explainable Recommendation  </dc:title>
  <cp:lastModifiedBy>Microsoft Office User</cp:lastModifiedBy>
  <cp:revision>3</cp:revision>
  <cp:lastPrinted>2023-11-07T05:45:40Z</cp:lastPrinted>
  <dcterms:modified xsi:type="dcterms:W3CDTF">2023-11-07T09:27:24Z</dcterms:modified>
</cp:coreProperties>
</file>